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6.xml" ContentType="application/inkml+xml"/>
  <Override PartName="/ppt/ink/ink7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9"/>
  </p:notesMasterIdLst>
  <p:sldIdLst>
    <p:sldId id="257" r:id="rId2"/>
    <p:sldId id="333" r:id="rId3"/>
    <p:sldId id="350" r:id="rId4"/>
    <p:sldId id="389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52" r:id="rId14"/>
    <p:sldId id="408" r:id="rId15"/>
    <p:sldId id="490" r:id="rId16"/>
    <p:sldId id="491" r:id="rId17"/>
    <p:sldId id="501" r:id="rId18"/>
    <p:sldId id="503" r:id="rId19"/>
    <p:sldId id="434" r:id="rId20"/>
    <p:sldId id="435" r:id="rId21"/>
    <p:sldId id="436" r:id="rId22"/>
    <p:sldId id="410" r:id="rId23"/>
    <p:sldId id="412" r:id="rId24"/>
    <p:sldId id="382" r:id="rId25"/>
    <p:sldId id="456" r:id="rId26"/>
    <p:sldId id="428" r:id="rId27"/>
    <p:sldId id="429" r:id="rId28"/>
    <p:sldId id="430" r:id="rId29"/>
    <p:sldId id="431" r:id="rId30"/>
    <p:sldId id="432" r:id="rId31"/>
    <p:sldId id="457" r:id="rId32"/>
    <p:sldId id="478" r:id="rId33"/>
    <p:sldId id="438" r:id="rId34"/>
    <p:sldId id="439" r:id="rId35"/>
    <p:sldId id="440" r:id="rId36"/>
    <p:sldId id="417" r:id="rId37"/>
    <p:sldId id="418" r:id="rId38"/>
    <p:sldId id="419" r:id="rId39"/>
    <p:sldId id="507" r:id="rId40"/>
    <p:sldId id="420" r:id="rId41"/>
    <p:sldId id="459" r:id="rId42"/>
    <p:sldId id="426" r:id="rId43"/>
    <p:sldId id="442" r:id="rId44"/>
    <p:sldId id="480" r:id="rId45"/>
    <p:sldId id="443" r:id="rId46"/>
    <p:sldId id="411" r:id="rId47"/>
    <p:sldId id="481" r:id="rId48"/>
    <p:sldId id="506" r:id="rId49"/>
    <p:sldId id="505" r:id="rId50"/>
    <p:sldId id="444" r:id="rId51"/>
    <p:sldId id="445" r:id="rId52"/>
    <p:sldId id="415" r:id="rId53"/>
    <p:sldId id="446" r:id="rId54"/>
    <p:sldId id="461" r:id="rId55"/>
    <p:sldId id="486" r:id="rId56"/>
    <p:sldId id="421" r:id="rId57"/>
    <p:sldId id="482" r:id="rId58"/>
    <p:sldId id="422" r:id="rId59"/>
    <p:sldId id="468" r:id="rId60"/>
    <p:sldId id="466" r:id="rId61"/>
    <p:sldId id="485" r:id="rId62"/>
    <p:sldId id="465" r:id="rId63"/>
    <p:sldId id="458" r:id="rId64"/>
    <p:sldId id="448" r:id="rId65"/>
    <p:sldId id="425" r:id="rId66"/>
    <p:sldId id="493" r:id="rId67"/>
    <p:sldId id="494" r:id="rId68"/>
    <p:sldId id="487" r:id="rId69"/>
    <p:sldId id="488" r:id="rId70"/>
    <p:sldId id="497" r:id="rId71"/>
    <p:sldId id="498" r:id="rId72"/>
    <p:sldId id="499" r:id="rId73"/>
    <p:sldId id="495" r:id="rId74"/>
    <p:sldId id="496" r:id="rId75"/>
    <p:sldId id="455" r:id="rId76"/>
    <p:sldId id="328" r:id="rId77"/>
    <p:sldId id="265" r:id="rId7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80"/>
      <p:bold r:id="rId81"/>
    </p:embeddedFont>
    <p:embeddedFont>
      <p:font typeface="Cambria Math" panose="02040503050406030204" pitchFamily="18" charset="0"/>
      <p:regular r:id="rId82"/>
    </p:embeddedFont>
    <p:embeddedFont>
      <p:font typeface="Godo B" panose="02000503000000020004"/>
      <p:regular r:id="rId83"/>
    </p:embeddedFont>
    <p:embeddedFont>
      <p:font typeface="Godo M" panose="02000503000000020004"/>
      <p:regular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C3F4"/>
    <a:srgbClr val="FF3333"/>
    <a:srgbClr val="29D9C2"/>
    <a:srgbClr val="F79646"/>
    <a:srgbClr val="00B0F0"/>
    <a:srgbClr val="DA1D1D"/>
    <a:srgbClr val="1D1D1D"/>
    <a:srgbClr val="FF6666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6" autoAdjust="0"/>
    <p:restoredTop sz="95606" autoAdjust="0"/>
  </p:normalViewPr>
  <p:slideViewPr>
    <p:cSldViewPr>
      <p:cViewPr varScale="1">
        <p:scale>
          <a:sx n="123" d="100"/>
          <a:sy n="123" d="100"/>
        </p:scale>
        <p:origin x="1200" y="176"/>
      </p:cViewPr>
      <p:guideLst>
        <p:guide orient="horz"/>
        <p:guide pos="22"/>
        <p:guide pos="5738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dirty="0">
                <a:effectLst/>
              </a:rPr>
              <a:t>대학생의 글쓰기 어려움에 대한 실태 분석</a:t>
            </a:r>
            <a:endParaRPr lang="en-US" altLang="ko-KR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200" b="1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C9-A041-A629-AA71C78A9D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BD1E-6E4C-9DFC-CB3C46EAE6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C9-A041-A629-AA71C78A9D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C9-A041-A629-AA71C78A9DC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D1E-6E4C-9DFC-CB3C46EAE601}"/>
              </c:ext>
            </c:extLst>
          </c:dPt>
          <c:dLbls>
            <c:dLbl>
              <c:idx val="1"/>
              <c:layout>
                <c:manualLayout>
                  <c:x val="-0.16757702170400218"/>
                  <c:y val="-0.1447417121430035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D1E-6E4C-9DFC-CB3C46EAE601}"/>
                </c:ext>
              </c:extLst>
            </c:dLbl>
            <c:dLbl>
              <c:idx val="4"/>
              <c:layout>
                <c:manualLayout>
                  <c:x val="0.14049443919058671"/>
                  <c:y val="0.2251076721071337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1E-6E4C-9DFC-CB3C46EAE6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기타</c:v>
                </c:pt>
                <c:pt idx="1">
                  <c:v>주제에 따른 단어 선택</c:v>
                </c:pt>
                <c:pt idx="2">
                  <c:v>주제에 대한 일관성</c:v>
                </c:pt>
                <c:pt idx="3">
                  <c:v>단어의 구성 및 배열</c:v>
                </c:pt>
                <c:pt idx="4">
                  <c:v>좋은 단어만 써야하는 부담감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24</c:v>
                </c:pt>
                <c:pt idx="2">
                  <c:v>21</c:v>
                </c:pt>
                <c:pt idx="3">
                  <c:v>17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6E4C-9DFC-CB3C46EAE60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800" b="1" i="0" baseline="0" dirty="0">
                <a:effectLst/>
              </a:rPr>
              <a:t>대학생의 글쓰기 어려움에 대한 실태 분석</a:t>
            </a:r>
            <a:endParaRPr lang="ko-KR" altLang="ko-K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200" b="1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389-9744-8201-A73EE6FD8C2D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8045-454F-8316-0F530AA1A4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389-9744-8201-A73EE6FD8C2D}"/>
              </c:ext>
            </c:extLst>
          </c:dPt>
          <c:dPt>
            <c:idx val="3"/>
            <c:bubble3D val="0"/>
            <c:explosion val="4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045-454F-8316-0F530AA1A44C}"/>
              </c:ext>
            </c:extLst>
          </c:dPt>
          <c:dPt>
            <c:idx val="4"/>
            <c:bubble3D val="0"/>
            <c:explosion val="5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D1E-6E4C-9DFC-CB3C46EAE601}"/>
              </c:ext>
            </c:extLst>
          </c:dPt>
          <c:dLbls>
            <c:dLbl>
              <c:idx val="1"/>
              <c:layout>
                <c:manualLayout>
                  <c:x val="-0.16184143496251094"/>
                  <c:y val="-0.1447417121430036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45-454F-8316-0F530AA1A44C}"/>
                </c:ext>
              </c:extLst>
            </c:dLbl>
            <c:dLbl>
              <c:idx val="4"/>
              <c:layout>
                <c:manualLayout>
                  <c:x val="0.13189105907834991"/>
                  <c:y val="0.2300765520511692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D1E-6E4C-9DFC-CB3C46EAE6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기타</c:v>
                </c:pt>
                <c:pt idx="1">
                  <c:v>주제에 따른 단어 선택</c:v>
                </c:pt>
                <c:pt idx="2">
                  <c:v>주제에 대한 일관성</c:v>
                </c:pt>
                <c:pt idx="3">
                  <c:v>단어의 구성 및 배열</c:v>
                </c:pt>
                <c:pt idx="4">
                  <c:v>좋은 단어만 써야하는 부담감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24</c:v>
                </c:pt>
                <c:pt idx="2">
                  <c:v>21</c:v>
                </c:pt>
                <c:pt idx="3">
                  <c:v>17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6E4C-9DFC-CB3C46EAE60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사용자 테스트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1402768339511578E-2"/>
          <c:y val="1.8505768174327045E-2"/>
          <c:w val="0.93622432014755552"/>
          <c:h val="0.72610089727156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일반 동사</c:v>
                </c:pt>
                <c:pt idx="1">
                  <c:v>기술용어</c:v>
                </c:pt>
                <c:pt idx="2">
                  <c:v>인칭대명사</c:v>
                </c:pt>
                <c:pt idx="3">
                  <c:v>형용사</c:v>
                </c:pt>
                <c:pt idx="4">
                  <c:v>조동사+be동사</c:v>
                </c:pt>
                <c:pt idx="5">
                  <c:v>숙어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0.79411764709999999</c:v>
                </c:pt>
                <c:pt idx="1">
                  <c:v>0.96296296299999995</c:v>
                </c:pt>
                <c:pt idx="2">
                  <c:v>0.88888888889999995</c:v>
                </c:pt>
                <c:pt idx="3">
                  <c:v>0.37142857140000002</c:v>
                </c:pt>
                <c:pt idx="4">
                  <c:v>0.9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30-D345-A236-092C6E2F89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일반 동사</c:v>
                </c:pt>
                <c:pt idx="1">
                  <c:v>기술용어</c:v>
                </c:pt>
                <c:pt idx="2">
                  <c:v>인칭대명사</c:v>
                </c:pt>
                <c:pt idx="3">
                  <c:v>형용사</c:v>
                </c:pt>
                <c:pt idx="4">
                  <c:v>조동사+be동사</c:v>
                </c:pt>
                <c:pt idx="5">
                  <c:v>숙어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0.20588235290000001</c:v>
                </c:pt>
                <c:pt idx="1">
                  <c:v>3.7037037039999998E-2</c:v>
                </c:pt>
                <c:pt idx="2">
                  <c:v>0.11111111110000001</c:v>
                </c:pt>
                <c:pt idx="3">
                  <c:v>0.62857142860000004</c:v>
                </c:pt>
                <c:pt idx="4">
                  <c:v>0.1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30-D345-A236-092C6E2F89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세로 막대형2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일반 동사</c:v>
                </c:pt>
                <c:pt idx="1">
                  <c:v>기술용어</c:v>
                </c:pt>
                <c:pt idx="2">
                  <c:v>인칭대명사</c:v>
                </c:pt>
                <c:pt idx="3">
                  <c:v>형용사</c:v>
                </c:pt>
                <c:pt idx="4">
                  <c:v>조동사+be동사</c:v>
                </c:pt>
                <c:pt idx="5">
                  <c:v>숙어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2B30-D345-A236-092C6E2F89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4496624"/>
        <c:axId val="364464080"/>
      </c:barChart>
      <c:catAx>
        <c:axId val="36449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4464080"/>
        <c:crosses val="autoZero"/>
        <c:auto val="1"/>
        <c:lblAlgn val="ctr"/>
        <c:lblOffset val="100"/>
        <c:noMultiLvlLbl val="0"/>
      </c:catAx>
      <c:valAx>
        <c:axId val="36446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449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37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0 125 0,'24'0'203,"-1"0"-187,0 0-1,1 0 17,-1 0-17,0 0 1,0 0 15,1 0-15,-1 0 15,0 0-15,1 0-1,-1 0 1,0 0 15,1 0 0,-1 0-15,0 0 0,0 0-1,1 0 32,-24 23-31,23-23-16,0 0 15,1 0 32,-1 0-31,0 0-1,1 0 1,-1 0 15,0 0-15,1 0 0,-1 0 15,0 0-16,0 0 1,1 0 0,-1 0-1,0 0 32,1 0-16,-1 0-15,0 0 0,1 0 15,-1 0 0,0 0-15,0 0 31,1 0-16,-1 0 0,0 0 0,1 0-15,-1 0 0,0 0 15,1 0 0,-1 0-31,0 0 16,0 0 15,1 0-15,-1 0-1,0 0 1,-23-23 0,24 23-1,-1 0 1,0 0-16,1 0 15,-1 0 1,-23-24-16,23 24 16,1 0-1,-1-23 1,0 23 0,0 0 15,1 0-16,-1 0 1,0 0-16,1-23 16,-1 23-1,0 0 1,1 0 0,-1 0 30,0 0-30,-23-23-16,23 23 16,1 0-16,-1 0 47,0 0-47,1 0 0,-24-24 31,23 24-16,0 0 1,1 0-16,-1 0 31,0 0-15,0 0 0,1 0-1,-1 0-15,0 0 16,1 0-1,-1 0 17,0 0-17,1 0-15,22 0 16,-23 0 0,1 0-16,-1 0 15,0 0 16,1 0 1,-24 24 233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40.6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50 0,'23'0'140,"0"0"-124,0 0-16,1 0 0,-1 0 16,0 24-1,1-24 1,-1 0-1,0 0-15,1 0 16,-1 0-16,0 0 16,0 0-1,1 0-15,-1 0 16,24 0-16,-24 0 0,0 0 16,1 0-16,22 0 15,-22 0 1,-1 0 15,-23-24-15,23 24-1,0 0 1,1 0 15,-1 0-15,0 0-1,1 0 1,-1 0 0,0 0-1,1 0-15,-1 0 16,0 0 0,24 0-16,-24 0 15,0 0 1,1 0-1,-1 0-15,0 0 32,1 0-32,-1 0 15,-23-23 1,23 23-16,0 0 16,1 0 15,-1 0-16,0 0-15,1 0 16,-1 0 15,0 0-15,1 0 0,-24-23-16,23 23 15,0 0 16,1 0-15,-1 0 0,0 0-1,0 0 17,1 0-17,-1 0-15,0 0 16,1 0-1,22 0 1,-22 0 0,-1 0-1,0 0 1,0 0 0,1 0-1,-1 0 1,0 0-16,1 0 15,-1 0 1,0 0 0,1 0-1,-1 0-15,0 23 16,0-23 0,1 0-1,-1 0 16,0 0-15,1 0 0,-1 0-1,0 0 1,1 0 0,-1 0-1,0 0 16,1 0-15,-1 0-16,0 0 31,0 0-15,1 0 15,-1 0 32,0 0-16,-23 23 171,-46 1-202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47.0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 0,'23'0'188,"0"0"-173,1 0-15,22 0 16,-23 0 15,1 0-15,-1 0 0,0 0-16,1 0 31,-1 0-16,0 0 1,1 0-16,-1 0 16,0 0-1,0 0 1,1 0-16,-1 0 16,0 0-1,1 0 1,-1 0-16,0 0 15,1 0 1,-1 0 0,0 0-1,1 0 1,-1 0 15,0 0-31,0 0 16,1 0 15,-1 0 0,0 0-15,1 0 0,-1 0-1,0 0 1,1 0-1,-1 0 1,0 0 0,0 0-1,1 0 1,-1 0 0,0 0-1,24 0 1,-47 23-16,23-23 15,1 0 1,-1 0 0,0 0-16,0 0 15,1 0 17,-1 0-17,0 0-15,1 0 16,-1 0-1,0 0 1,1 0 0,-24 23-16,23-23 15,0 0 1,1 0-16,-1 0 16,23 0-16,-22 0 15,-1 0 1,0 0-16,1 0 47,-1 0-32,0 0 1,1 0 0,-1 0-1,0 0 1,0 0-1,1 0 1,-1 0 0,24 0-1,-24 0 1,0 0 0,1 0 15,-1 0-16,0 0-15,0 0 16,1 0 0,-1 0-16,0 0 15,1 0-15,-1 0 16,0 0-16,1 0 16,-1-23-16,0 23 15,0 0 16,1 0 1,-1 0-17,0 0 1,1 0 0,-1 0-1,0 0 1,1 0-16,22 0 15,-22 0 1,-1 0 0,0 0-16,0 0 15,24 0 1,-24 0 0,24 0-16,-24-23 15,1 23-15,-1 0 16,0 0-1,0 0 1,1 0 15,-1 0 1,0 0-17,1 0-15,-1 0 16,0 0-1,24 0 1,-24 0-16,0 0 16,24 0-16,-24 23 15,1-23-15,-1 0 16,0 0 0,1 0 15,-1 0 47,0 0-47,24 0 16,-24 0-31,0 0-1,1 0 48,-1 0-48,0 0 251,-23 23-250,24-23-1,-1 0 32,0 0-31,1 0-16,-24 24 15,23-24-15,0 0 32,0 0 15,1 0-1,-1 0-30,0 0 0,1 0 15,-1-24 47,0 24 0</inkml:trace>
  <inkml:trace contextRef="#ctx0" brushRef="#br0" timeOffset="2846">4334 78 0,'23'0'109,"1"0"-93,-1 0-16,0 0 16,0 0-16,1 0 15,-1 0 17,0 0-17,1 0 1,-1 0-1,0 0 1,1 0 0,-1 0-1,0 0 1,0 0 0,1 0-1,-1 0-15,0 0 31,1 0-15,22 0 0,-22 0-16,-1 0 15,0 0-15,24 0 16,-24 0-16,0 0 16,24 0-16,-24 0 15,1 0 1,-1 0-1,0 0 17,1 0-1,-1 0 31,0 0-46,0 0 0,1 0-1,-1 0 1,0 0-16,1 0 16,-1 0-16,0 0 15,1 0 1,22-23-16,-23 23 15,1 0 1,-1 0-16,0 0 16,1 0-1,-1 0 1,0 0-16,1 0 31,-1 0-15,0 0-1,1-23-15,-1 23 16,0 0 15,0 0-31,1 0 16,-1 0 0,0 0-1,1 0-15,-1 0 16,0 0-1,1 0 1,-1 0-16,23 0 16,-22 0-16,-1 0 15,0-24-15,24 24 16,-24 0-16,1 0 16,22 0-16,-23 0 15,1 0 1,-1 0-16,0 0 31,1 0-15,-1 0-1,0 0 1,1 0 0,-1 0-1,0 0-15,1 0 16,-1 0-1,0 0-15,0 0 16,1 0-16,22 0 16,-22 24-1,-1-24-15,0 0 16,24 0-16,-24 0 16,0 0-1,1 0 1,-1 0-1,0 0-15,1 0 16,-1 0 0,0 0-16,1 0 31,-1 0-31,0 0 16,24 0-16,-24 0 15,0 0-15,24 0 16,-24 0-1,1 0-15,-1 0 16,0 0-16,0 0 16,1 0 15,-1 0-31,0 0 31,1 0-15,-1 0-1,0 0 1,1 0 0,-1 0 15,0 0-15,1 0-1,-1 0 32,0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1:56.8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 0,'24'23'157,"-1"-23"-142,0 0-15,24 23 16,-24-23 0,0 0-1,1 0-15,-1 0 16,24 0-16,-24 0 15,0 0-15,24 0 16,-24 0 0,0 0-16,1 0 15,22 0-15,-22 0 0,-1 0 16,0 0-16,1 0 16,-1 0-1,0 0 1,1 0 15,-1 0-15,0 0-1,0 0-15,1-23 16,-1 23-16,0 0 16,24 0-16,-24 0 15,1 0-15,22 0 16,-23 0-1,1 0-15,-1 0 16,0 0-16,1 0 16,-1 0-1,0 0-15,1 0 16,-1 0-16,0-23 16,24 23-1,-24 0-15,0 0 16,1 0-16,-1 0 15,0 0 1,1 0-16,-1 0 16,0 0-1,24 0 1,-24 0 0,0 0-16,1 0 15,-1 0 1,0 0-1,1 0-15,-1 0 16,0 0-16,1 0 16,-1 0-16,23 0 15,-22 0 1,-1 0-16,24 0 16,-24 23-16,0-23 15,24 23-15,-24-23 16,0 0-16,1 0 15,-1 0-15,0 0 16,1 0-16,-1 0 16,0 0-16,24 0 15,-24 24-15,0-24 16,1 0-16,22 0 16,-22 23-16,-1-23 15,24 0-15,-24 0 16,0 0-16,1 0 15,-1 0-15,0 0 16,0 0 0,1 0-16,-1 0 15,24 0 1,-24 0-16,0 0 0,1 0 16,-1 0-16,0 0 15,0 0 1,1 0-1,-1 0-15,0 0 16,1 0-16,-1 0 16,0 0-16,24 0 15,-24 0 1,0 0 0,1 0-1,-1 0 1,0 0-16,1 0 15,-1 0-15,0 0 16,1 0-16,22-23 16,-22 23-1,22 0-15,-23 0 16,24 0 0,-24-24-16,1 24 15,22 0-15,-22 0 16,-1 0-1,0 0 1,0 0 0,-23-23-1,24 23 1</inkml:trace>
  <inkml:trace contextRef="#ctx0" brushRef="#br0" timeOffset="8869">4474 87 0,'24'0'141,"-1"0"-141,0 0 15,1 0 1,22 23 0,-22-23-16,-1 0 15,0 23-15,0-23 16,1 0-1,-24 23-15,23-23 16,0 0-16,1 24 16,-1-24-1,0 0-15,1 0 16,-1 0-16,0 0 16,1 0-1,-1 0-15,0 0 63,0 0-48,1 0 1,-1 0 0,0 0 15,1 0 0,-1 0-31,0 0 16,1 0-1,-1-24 1,0 24 0,0 0-16,-23-23 15,24 23-15,-1 0 16,0 0 15,-23-23-15,24 23-1,-24-23 1,23 23 46,0 0-30,1 0-17,-1 0 17,0 0-17,0 0 1,1 0-1,-1 0-15,0 0 16,1 0-16,22 0 16,-22 0-16,-1 0 15,0 0-15,1 0 16,-1 0 0,0 0-1,0 0 1,1 0-1,-1 0 1,0 0 0,1 0-1,-1 0 1,0 0 0,1 0-1,-24 23 1,23-23-1,0 0-15,0 0 16,1 0 15,-1 0-15,24 0 0,-24 0-1,24 0-15,-1 23 16,-23-23-1,1 0-15,-1 0 16,24 0 0,-24 0-16,0 0 0,24 0 15,-24 23-15,1-23 16,-1 0 0,23 24-16,1-24 15,-24 23 1,1-23-16,-1 0 15,0 0-15,1 0 16,22 0-16,-23 0 16,1 0-16,-1 23 15,0-23 1,1 0-16,-1 0 16,24 24-1,-24-24 1,0 0 15,0 0-15,1 0-1,-1 0 1,0 0 0,1 0-16,-1 0 15,0 0 1,1 0-1,-24-24-15,46 24 16,-23 0-16,1 0 0,22-23 16,-22 23-16,-1-23 15,0 23 1,1 0 0,-24-24-1,23 24 1,0 0-1,1 0 17,-24-23-17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4T12:52:10.5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 0,'24'0'109,"-1"0"-78,0 0-15,1 0 0,-1 0-16,0 0 15,24 0-15,-24 0 16,0 0-16,24 0 15,-24 0-15,1 0 16,-1 0-16,0 23 16,0-23-16,24 0 15,-24 0-15,24 0 16,-24 0 0,1 0-16,-1 0 15,24 0 1,-24 0-1,0 0 1,0 0 0,1 0-1,-1 0-15,0 0 16,1 0 0,-1 0-1,0 0 1,1 0-1,-1 0-15,0 0 16,0 0 0,1 0-1,-1 0 1,0 0-16,1 0 16,-1 0-1,0 0-15,1 0 16,-1 0 15,23 0-15,-22 0-1,22 0-15,-22 0 0,-1 0 16,0 0 0,1 0-16,-1 0 15,24 0-15,-24 0 16,0 0-16,0 0 15,24 0-15,-24 0 0,1 0 16,22 0 0,-22 0-16,-1 0 15,0 0-15,0 0 16,1 0-16,-1 0 16,24 0-16,-24 0 15,0-23 1,1 23-1,-1 0-15,0 0 32,0 0-32,1 0 15,-1 0 1,0 0-16,24 0 16,-24 0-1,24 0 1,-24 0-16,0 0 15,24 0-15,-24 0 16,1 0-16,-1 0 16,0 0-16,1 0 15,-1 0-15,24 0 16,-24 0-16,0 0 16,24 0-16,-24 0 15,0 0 1,1 0-1,-1 0-15,24 0 16,-24 0-16,23 0 16,-22 0-16,-1 0 15,0-23 1,1 23-16,-1 0 16,-23-24-16,23 24 15,1 0-15,-1 0 0,0 0 16,24 0-1,-24 0-15,0 0 32,1 0-32,-1 0 47,0 0-32</inkml:trace>
  <inkml:trace contextRef="#ctx0" brushRef="#br0" timeOffset="2297">4405 48 0,'23'0'109,"23"0"-93,-22 0-1,-1 0 1,24 0-16,-24 0 16,0 0-16,1 0 0,22 0 15,-23 0-15,1 0 16,-1 0-16,0 0 16,1 0-16,22-23 15,-22 23-15,-1 0 16,24 0-16,22 0 15,1 0-15,-23 0 16,0 0-16,-24 0 16,0 0-16,0 0 15,1 0 1,-1 0 0,0 0 15,1 0-16,-1 0 1,0 0 0,1 0-1,-1 0-15,0 0 16,24 0-16,-24 0 16,24 0-16,-24 0 15,24 0-15,-1 23 16,-22-23-16,-1 0 15,0 0-15,0 0 16,1 0 0,-1 0-1,0 0 1,1 0 0,-1 0-16,24 0 15,-24 0 1,23 0-16,-22 0 15,22 23-15,24-23 16,0 24-16,23-24 16,-46 0-16,23 0 15,-47 0-15,24 0 16,-24 0 15,0 23-15,24-23-1,-24 0 1,1 0-16,-1 0 16,0 0-1,24 0 1,-24 0-16,0 0 16,1 0-16,22 0 15,-22 0-15,22 0 16,1 0-16,-24 0 0,24 0 15,-24 0 1,0 0 0,1 0-1,-1 0-15,0 0 16,1 0-16,-1 0 31,0 0-31,24 0 16,-24 0 15,0 0-15,1 0-1,-1 0 1,0 0 15,1 0 0,-1 0 16,0 0-31,-23-23 0,24 23 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5T03:58:43.3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1479 33 0,'-23'0'31,"0"0"1,-1-23-17,1 23-15,0 0 16,-1 0-1,1 0-15,0 0 16,-24 0 0,24 0-16,0 0 15,-1 0-15,-22 0 16,22 0-16,1 0 16,-24 0-16,24 0 15,0 0-15,0 0 16,-24 0-16,0 0 15,24 0-15,0 0 16,-24 0 0,24 23-16,0-23 15,-24 0-15,24 0 0,-1 23 16,-22 1-16,22-24 16,1 0-1,0 0-15,-24 23 16,47 0-1,-23-23-15,0 0 16,-1 24-16,1-24 16,0 0-16,-1 23 15,1-23 1,23 23-16,-47 1 16,24-1-1,0-23-15,23 23 16,0 0-16,-23-23 15,-1 24-15,1-24 16,23 23-16,-23 0 16,-1-23-16,24 24 15,-23-1 1,0 0 0,-1 24-1,24 0 1,0-24-1,-23-23 1,23 23-16,0 24 16,0-24-1,0 0-15,0 24 16,0-24 0,0 1-16,0-1 31,0 0-31,0 0 15,0 1 1,0-1-16,0 0 16,23 24-1,-23-24 1,24-23 0,-24 24-1,23-1 16,0-23-15,1 23 0,-1-23 15,-23 23-15,23-23 15,1 0-16,-1 24 1,0-24 0,0 23 15,24 0-15,-24-23-1,1 24-15,-1-24 16,0 23-16,1-23 15,-1 0-15,0 23 16,24-23 0,-1 0-1,-22 24-15,-1-1 16,24-23-16,-24 0 16,0 23-16,24 1 15,-24-24-15,0 0 16,1 23-1,-1-23-15,0 0 16,1 23-16,-1-23 16,0 0-1,1 0-15,-1 0 16,0 0-16,24 0 16,-24 0-16,0 0 15,1 0-15,22 0 16,-22 0-1,22 0-15,-22 0 16,22-23-16,1 23 16,-24 0-1,0 0-15,24-23 16,-24-1-16,1 24 16,22 0-16,-46-23 15,23 0-15,24-1 16,-24 1-16,1 23 15,-1-47-15,0 47 16,-23-23-16,24 0 0,-1-1 31,0 1-31,-23 0 16,23 0-16,-23-1 16,0 1-16,24 0 0,-1 23 15,-23-24-15,0-22 31,0 22-31,23 1 0,-23-23 16,0 22-16,0 1 16,0 0-16,24-24 15,-24 24 1,0-1-16,0 1 16,0 0-16,0 0 15,-24-1-15,24 1 16,-23 0-1,23-1-15,-23 1 16,23 0-16,-24 23 16,24-24-16,-23 24 15,23-23 1,-23 0-16,0 23 16,23-24-16,-24 24 15,24-23-15,-23 23 16,23-23-1,-23 23-15,-1-23 16,1-1 0,0 1-1,-24-24 1,1 24 0,46 0-16,-24 23 15,24-24 16,-23 24-15,23-23 0,-23 23 77,-1 0 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18-10-15T03:58:59.6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2427 3969 0,'-23'0'63,"-1"0"-48,-22 47 1,23-47-16,-1 47 0,-22-47 16,22 23-16,-22-23 15,-1 23-15,24-23 16,-1 0-16,1 0 15,-23 0-15,22 0 16,1 0-16,-24 0 16,24 0-16,-24 0 15,24 0-15,-23 0 16,-1 0-16,24 0 16,-1 0-16,-22 0 15,22 0-15,1 0 16,-23 0-16,22-23 15,1 23-15,-24-23 16,24-1-16,0 24 16,-24-23-16,24 0 15,-24-1-15,24 1 16,0 0-16,-24-1 16,24 1-16,-24 0 15,24-1-15,-1-22 16,-22 23-16,23-1 15,-24 1-15,24-24 16,-1 24-16,-22-24 16,22 24-16,-22-23 15,23 46-15,-1-47 16,-22 47-16,22-47 16,24 24-16,-46 0 15,46-1-15,-24 1 16,-22-23-16,22 22 15,1-22-15,0 22 16,-24 1-16,24-24 16,-24 24-16,24-24 15,0 24-15,-1 0 16,1-24-16,0 24 16,0 0-16,-1-1 15,24-22-15,-23 22 16,0 1-16,-1-23 15,1 22-15,23 1 16,-23 0-16,-1-1 16,24-22-16,0 22 15,0 1-15,-23-23 16,23 22-16,-23-22 16,0-1-16,23 0 15,0-23-15,0 24 16,0-1-16,0 24 15,0 0-15,0-24 16,0 24-16,0-1 16,0-22-16,0 23 15,0-1-15,0 1 16,0-47-16,0 47 16,0-1-16,0 1 0,0-23 15,0-1 1,23 24-16,-23-24 15,23 24-15,-23-24 16,23 1-16,1 22 16,-24 1-16,23-24 15,0 24-15,1 0 16,-1-24-16,-23 24 16,23-24-16,-23 24 15,47 0-15,-47-1 16,0-22-16,23 22 15,0 1-15,1 0 16,-24-1-16,23-22 16,0 23-16,1-24 15,-1 24-15,0-1 16,1-22-16,-1 46 16,-23-47-16,23 24 15,0 0-15,-23-1 16,47 1-16,-47-24 15,23 24-15,1 0 0,-1 23 16,0-24 0,1-22-16,-1 46 15,-23-24-15,23 1 16,1 0-16,-1 23 0,0-47 16,0 24-16,-23 0 15,24-1 1,-1 1-16,0 0 15,24-1-15,-24-22 0,24 23 16,-24-1-16,24 1 16,-24 0-16,24-1 31,-24 24-15,-23-23-1,23 23-15,1 0 16,-1 0-16,0-23 15,0-1-15,24 24 16,-24 0-16,1 0 16,-1 0-16,0 0 15,1-23-15,22 23 16,-22 0-16,-1 0 16,23-23-16,-22 23 15,-1 0-15,24 0 16,-24 0-16,0 0 15,1 0-15,22 0 16,-23 0-16,1 0 16,-1 0-1,24 0-15,-24 0 16,0 0 0,1 0-16,22 0 15,-23 23-15,1 0 16,22-23-16,1 24 0,0-24 15,-1 23 1,1 0-16,23 1 16,-47-1-16,0 0 15,24-23-15,-47 24 0,47-24 16,-24 0 31,-23 23-47,23 0 15,-23 0 1,47 1-16,-24 22 16,24-22-16,-24-1 15,24 24-15,-24-24 16,0 23-16,24-22 16,-24 22-16,24-22 15,-24-1-15,0 24 16,24-24-16,-24 24 15,24-24-15,-47 23 16,46-22-16,-22-1 16,-24 24-16,46-24 15,-46 0-15,24 24 16,-1-24-16,-23 24 16,23-24-16,1 0 15,-24 24 1,23 0-16,0-24 0,0 23 15,-23-22-15,0-1 16,0 24-16,24-24 16,-24 0-16,23 24 15,-23-24-15,23 1 16,-23 22-16,0-23 16,0 1-16,24-1 15,-24 24-15,0-24 16,0 0-16,0 24 15,0-24-15,0 0 16,0 24-16,0-24 16,0 1-16,0-1 15,0 24-15,0 22 16,23-45-16,-23-1 16,0 24-16,0-24 15,0 0-15,0 1 16,0 22-16,0-23 15,0 1-15,-23 22 16,-1-22-16,24-1 16,0 24-16,-23-24 31,23 0-31,-23 24 16,23-24-16,-24 24 15,24-24-15,-23 0 16,0 24-16,23-24 15,-23 1-15,-1 22 0,24-23 16,-23 1 0,23-1-16,-23 0 15,23 1 1,-24-1-16,1 24 0,23-24 16,-23 23-16,-1-22 31,1-24-31,0 46 0,23-22 15,-24-1 1,1 0-16,23 1 16,-23-24-16,23 46 15,-23-46-15,-1 47 16,1-24 0,0 24-16,-1-47 15,1 46-15,0-22 16,-1-1-16,1 0 15,0-23 1,23 24-16,-23-1 16,-1 0-1,1 0-15,23 1 16,-23-1-16,-1-23 16,1 23-16,23 1 15,-23-1-15,-1-23 16,24 23-16,-23 1 15,23-1 1,-23-23-16,23 23 16,0 0-1,-23 1-15,-1-24 16,24 23-16,-23 0 16,23 1-1,0-1-15,-23-23 16,23 23-1,-24-23 1,24 24 0,-23-24-16,23 23 15,-23-23-15,23 23 16,-24-23 62,24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2018. 11. 16.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52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38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459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62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2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35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964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4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저희는 실제로 대학원생이나 교수님들이 저희 서비스를 </a:t>
            </a:r>
            <a:r>
              <a:rPr lang="ko-KR" altLang="en-US" dirty="0" err="1"/>
              <a:t>이용하실까</a:t>
            </a:r>
            <a:r>
              <a:rPr lang="en-US" altLang="ko-KR" dirty="0"/>
              <a:t>?</a:t>
            </a:r>
            <a:r>
              <a:rPr lang="ko-KR" altLang="en-US" dirty="0"/>
              <a:t> 에 대해 더 명확히 알고자 실제로 최근에 논문을 작성하셨던 교수님을 찾아갔습니다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402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저희는 많은 질문을 했었지만</a:t>
            </a:r>
            <a:r>
              <a:rPr lang="en-US" altLang="ko-KR" dirty="0"/>
              <a:t>,</a:t>
            </a:r>
            <a:r>
              <a:rPr lang="ko-KR" altLang="en-US" dirty="0"/>
              <a:t> 그 중 가장 중요한 </a:t>
            </a:r>
            <a:r>
              <a:rPr lang="en-US" altLang="ko-KR" dirty="0"/>
              <a:t>3</a:t>
            </a:r>
            <a:r>
              <a:rPr lang="ko-KR" altLang="en-US" dirty="0"/>
              <a:t>가지만 뽑아 보았습니다</a:t>
            </a:r>
            <a:r>
              <a:rPr lang="en-US" altLang="ko-KR" dirty="0"/>
              <a:t>.</a:t>
            </a:r>
            <a:r>
              <a:rPr lang="ko-KR" altLang="en-US" dirty="0"/>
              <a:t> 첫번째로</a:t>
            </a:r>
            <a:r>
              <a:rPr lang="en-US" altLang="ko-KR" dirty="0"/>
              <a:t>,</a:t>
            </a:r>
            <a:r>
              <a:rPr lang="ko-KR" altLang="en-US" dirty="0"/>
              <a:t> 논문 </a:t>
            </a:r>
            <a:r>
              <a:rPr lang="ko-KR" altLang="en-US" dirty="0" err="1"/>
              <a:t>작성중</a:t>
            </a:r>
            <a:r>
              <a:rPr lang="ko-KR" altLang="en-US" dirty="0"/>
              <a:t> 표현의 어려움을 겪는가</a:t>
            </a:r>
            <a:r>
              <a:rPr lang="en-US" altLang="ko-KR" dirty="0"/>
              <a:t>?</a:t>
            </a:r>
            <a:r>
              <a:rPr lang="ko-KR" altLang="en-US" dirty="0"/>
              <a:t> 였습니다</a:t>
            </a:r>
            <a:r>
              <a:rPr lang="en-US" altLang="ko-KR" dirty="0"/>
              <a:t>.</a:t>
            </a:r>
            <a:r>
              <a:rPr lang="ko-KR" altLang="en-US" dirty="0"/>
              <a:t> 실제로 저희가 </a:t>
            </a:r>
            <a:r>
              <a:rPr lang="ko-KR" altLang="en-US" dirty="0" err="1"/>
              <a:t>타겟으로하는</a:t>
            </a:r>
            <a:r>
              <a:rPr lang="en-US" altLang="ko-KR" dirty="0"/>
              <a:t> Computer Science </a:t>
            </a:r>
            <a:r>
              <a:rPr lang="ko-KR" altLang="en-US" dirty="0"/>
              <a:t>분야는 논문의 논리에 </a:t>
            </a:r>
            <a:r>
              <a:rPr lang="ko-KR" altLang="en-US" dirty="0" err="1"/>
              <a:t>집중하느랴</a:t>
            </a:r>
            <a:r>
              <a:rPr lang="ko-KR" altLang="en-US" dirty="0"/>
              <a:t> 표현에 신경을 쓸 시간이 줄어들어 아쉬웠다고 하셨습니다</a:t>
            </a:r>
            <a:r>
              <a:rPr lang="en-US" altLang="ko-KR" dirty="0"/>
              <a:t>.</a:t>
            </a:r>
            <a:r>
              <a:rPr lang="ko-KR" altLang="en-US" dirty="0"/>
              <a:t> 두 번째 질문으로는</a:t>
            </a:r>
            <a:r>
              <a:rPr lang="en-US" altLang="ko-KR" dirty="0"/>
              <a:t>,</a:t>
            </a:r>
            <a:r>
              <a:rPr lang="ko-KR" altLang="en-US" dirty="0"/>
              <a:t> 논문의 각 </a:t>
            </a:r>
            <a:r>
              <a:rPr lang="ko-KR" altLang="en-US" dirty="0" err="1"/>
              <a:t>파트별</a:t>
            </a:r>
            <a:r>
              <a:rPr lang="ko-KR" altLang="en-US" dirty="0"/>
              <a:t> 표현의 차이가 있을까</a:t>
            </a:r>
            <a:r>
              <a:rPr lang="en-US" altLang="ko-KR" dirty="0"/>
              <a:t>?</a:t>
            </a:r>
            <a:r>
              <a:rPr lang="ko-KR" altLang="en-US" dirty="0"/>
              <a:t> 였습니다</a:t>
            </a:r>
            <a:r>
              <a:rPr lang="en-US" altLang="ko-KR" dirty="0"/>
              <a:t>.</a:t>
            </a:r>
            <a:r>
              <a:rPr lang="ko-KR" altLang="en-US" dirty="0"/>
              <a:t> 각 </a:t>
            </a:r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ko-KR" altLang="en-US" dirty="0" err="1"/>
              <a:t>텐션의</a:t>
            </a:r>
            <a:r>
              <a:rPr lang="ko-KR" altLang="en-US" dirty="0"/>
              <a:t> 차이가 있고</a:t>
            </a:r>
            <a:r>
              <a:rPr lang="en-US" altLang="ko-KR" dirty="0"/>
              <a:t>,</a:t>
            </a:r>
            <a:r>
              <a:rPr lang="ko-KR" altLang="en-US" dirty="0"/>
              <a:t> 그 차이가 곧 각 문단의 표현의 차이가 된다고 하셨습니다</a:t>
            </a:r>
            <a:r>
              <a:rPr lang="en-US" altLang="ko-KR" dirty="0"/>
              <a:t>.</a:t>
            </a:r>
            <a:r>
              <a:rPr lang="ko-KR" altLang="en-US" dirty="0"/>
              <a:t> 마지막으로</a:t>
            </a:r>
            <a:r>
              <a:rPr lang="en-US" altLang="ko-KR" dirty="0"/>
              <a:t>,</a:t>
            </a:r>
            <a:r>
              <a:rPr lang="ko-KR" altLang="en-US" dirty="0"/>
              <a:t> 주로 어떤 툴과 어떤 과정으로 논문을 작성하나요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물어봤습니다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이에대한</a:t>
            </a:r>
            <a:r>
              <a:rPr lang="ko-KR" altLang="en-US" dirty="0"/>
              <a:t> 답으로 주로 </a:t>
            </a:r>
            <a:r>
              <a:rPr lang="en-US" altLang="ko-KR" dirty="0"/>
              <a:t>Word</a:t>
            </a:r>
            <a:r>
              <a:rPr lang="ko-KR" altLang="en-US" dirty="0"/>
              <a:t> 나 </a:t>
            </a:r>
            <a:r>
              <a:rPr lang="en-US" altLang="ko-KR" dirty="0" err="1"/>
              <a:t>LaTeX</a:t>
            </a:r>
            <a:r>
              <a:rPr lang="ko-KR" altLang="en-US" dirty="0"/>
              <a:t> 문서로 작업한다고 하셨습니다</a:t>
            </a:r>
            <a:r>
              <a:rPr lang="en-US" altLang="ko-KR" dirty="0"/>
              <a:t>.</a:t>
            </a:r>
            <a:r>
              <a:rPr lang="ko-KR" altLang="en-US" dirty="0"/>
              <a:t> 또한 </a:t>
            </a:r>
            <a:r>
              <a:rPr lang="en-US" altLang="ko-KR" dirty="0" err="1"/>
              <a:t>github</a:t>
            </a:r>
            <a:r>
              <a:rPr lang="ko-KR" altLang="en-US" dirty="0"/>
              <a:t> 을 통한 랩실 내 협업도 중요하다고 말씀하셨습니다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758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이 인터뷰를 바탕으로</a:t>
            </a:r>
            <a:r>
              <a:rPr lang="en-US" altLang="ko-KR" dirty="0"/>
              <a:t>,</a:t>
            </a:r>
            <a:r>
              <a:rPr lang="ko-KR" altLang="en-US" dirty="0"/>
              <a:t> 저희는 저희 고객인 대학원생</a:t>
            </a:r>
            <a:r>
              <a:rPr lang="en-US" altLang="ko-KR" dirty="0"/>
              <a:t>,</a:t>
            </a:r>
            <a:r>
              <a:rPr lang="ko-KR" altLang="en-US" dirty="0"/>
              <a:t> 교수님을 대상으로 한 페르소나를 만들어봤습니다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최장오씨는</a:t>
            </a:r>
            <a:r>
              <a:rPr lang="ko-KR" altLang="en-US" dirty="0"/>
              <a:t> 전기 컴퓨터 공학부 박사 과정 재학중이고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세</a:t>
            </a:r>
            <a:r>
              <a:rPr lang="en-US" altLang="ko-KR" dirty="0"/>
              <a:t>,</a:t>
            </a:r>
            <a:r>
              <a:rPr lang="ko-KR" altLang="en-US" dirty="0"/>
              <a:t> 남성입니다</a:t>
            </a:r>
            <a:r>
              <a:rPr lang="en-US" altLang="ko-KR" dirty="0"/>
              <a:t>.</a:t>
            </a:r>
            <a:r>
              <a:rPr lang="ko-KR" altLang="en-US" dirty="0"/>
              <a:t> 이 분은 영어 논문 </a:t>
            </a:r>
            <a:r>
              <a:rPr lang="ko-KR" altLang="en-US" dirty="0" err="1"/>
              <a:t>작성중에</a:t>
            </a:r>
            <a:r>
              <a:rPr lang="ko-KR" altLang="en-US" dirty="0"/>
              <a:t> 올바른 단어나 표현을 찾기 어려워 하고</a:t>
            </a:r>
            <a:r>
              <a:rPr lang="en-US" altLang="ko-KR" dirty="0"/>
              <a:t>,</a:t>
            </a:r>
            <a:r>
              <a:rPr lang="ko-KR" altLang="en-US" dirty="0"/>
              <a:t> 이 때문에 많은 시간을 허비합니다</a:t>
            </a:r>
            <a:r>
              <a:rPr lang="en-US" altLang="ko-KR" dirty="0"/>
              <a:t>.</a:t>
            </a:r>
            <a:r>
              <a:rPr lang="ko-KR" altLang="en-US" dirty="0"/>
              <a:t> 또한 논문 첨삭 서비스들은 대부분 너무 비싸 대학원생에게는 부담이 너무 </a:t>
            </a:r>
            <a:r>
              <a:rPr lang="ko-KR" altLang="en-US" dirty="0" err="1"/>
              <a:t>되서</a:t>
            </a:r>
            <a:r>
              <a:rPr lang="ko-KR" altLang="en-US" dirty="0"/>
              <a:t> 힘들어합니다</a:t>
            </a:r>
            <a:r>
              <a:rPr lang="en-US" altLang="ko-KR" dirty="0"/>
              <a:t>.</a:t>
            </a:r>
            <a:r>
              <a:rPr lang="ko-KR" altLang="en-US" dirty="0"/>
              <a:t> 저희는 이러한 고객에게 큰 편리함과 </a:t>
            </a:r>
            <a:r>
              <a:rPr lang="en-US" altLang="ko-KR" dirty="0"/>
              <a:t>Value </a:t>
            </a:r>
            <a:r>
              <a:rPr lang="ko-KR" altLang="en-US" dirty="0" err="1"/>
              <a:t>를</a:t>
            </a:r>
            <a:r>
              <a:rPr lang="ko-KR" altLang="en-US" dirty="0"/>
              <a:t> 선사할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51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844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01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18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다음은 협업 방법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89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저희는 </a:t>
            </a:r>
            <a:r>
              <a:rPr lang="ko-KR" altLang="en-US" dirty="0" err="1"/>
              <a:t>주차별</a:t>
            </a:r>
            <a:r>
              <a:rPr lang="ko-KR" altLang="en-US" dirty="0"/>
              <a:t> </a:t>
            </a:r>
            <a:r>
              <a:rPr lang="en-US" altLang="ko-KR" dirty="0"/>
              <a:t>Task </a:t>
            </a:r>
            <a:r>
              <a:rPr lang="ko-KR" altLang="en-US" dirty="0" err="1"/>
              <a:t>를</a:t>
            </a:r>
            <a:r>
              <a:rPr lang="ko-KR" altLang="en-US" dirty="0"/>
              <a:t> 매주 월요일 수립하고</a:t>
            </a:r>
            <a:r>
              <a:rPr lang="en-US" altLang="ko-KR" dirty="0"/>
              <a:t>,</a:t>
            </a:r>
            <a:r>
              <a:rPr lang="ko-KR" altLang="en-US" dirty="0"/>
              <a:t> 그 태스크를 수행 후 평가 하는 방식으로 협업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Trello, Slack, </a:t>
            </a:r>
            <a:r>
              <a:rPr lang="en-US" altLang="ko-KR" dirty="0" err="1"/>
              <a:t>Github</a:t>
            </a:r>
            <a:r>
              <a:rPr lang="en-US" altLang="ko-KR" dirty="0"/>
              <a:t>, S3 </a:t>
            </a:r>
            <a:r>
              <a:rPr lang="ko-KR" altLang="en-US" dirty="0"/>
              <a:t>등 여러가지 협업 툴을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006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Trello </a:t>
            </a:r>
            <a:r>
              <a:rPr lang="ko-KR" altLang="en-US" dirty="0"/>
              <a:t>는 </a:t>
            </a:r>
            <a:r>
              <a:rPr lang="ko-KR" altLang="en-US" dirty="0" err="1"/>
              <a:t>주차별</a:t>
            </a:r>
            <a:r>
              <a:rPr lang="ko-KR" altLang="en-US" dirty="0"/>
              <a:t> </a:t>
            </a:r>
            <a:r>
              <a:rPr lang="en-US" altLang="ko-KR" dirty="0"/>
              <a:t>task </a:t>
            </a:r>
            <a:r>
              <a:rPr lang="ko-KR" altLang="en-US" dirty="0"/>
              <a:t>관리를 위해 사용하였습니다</a:t>
            </a:r>
            <a:r>
              <a:rPr lang="en-US" altLang="ko-KR" dirty="0"/>
              <a:t>.</a:t>
            </a:r>
            <a:r>
              <a:rPr lang="ko-KR" altLang="en-US" dirty="0"/>
              <a:t> 각각 기한을 정하고 파트를 나누어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99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Slack </a:t>
            </a:r>
            <a:r>
              <a:rPr lang="ko-KR" altLang="en-US" dirty="0"/>
              <a:t>은 여러가지 개발 관련 이슈들이나 </a:t>
            </a:r>
            <a:r>
              <a:rPr lang="en-US" altLang="ko-KR" dirty="0" err="1"/>
              <a:t>QnA</a:t>
            </a:r>
            <a:r>
              <a:rPr lang="en-US" altLang="ko-KR" dirty="0"/>
              <a:t>,</a:t>
            </a:r>
            <a:r>
              <a:rPr lang="ko-KR" altLang="en-US" dirty="0"/>
              <a:t> 짧은 코드 공유 와 메신저 기능을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16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r>
              <a:rPr lang="ko-KR" altLang="en-US" dirty="0"/>
              <a:t>는 최종적으로 코드가 완성된 후 코드의 공유 밑 코드 버전 컨트롤 용도로 사용하고있습니다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020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아마존 </a:t>
            </a:r>
            <a:r>
              <a:rPr lang="en-US" altLang="ko-KR" dirty="0"/>
              <a:t>S3 </a:t>
            </a:r>
            <a:r>
              <a:rPr lang="ko-KR" altLang="en-US" dirty="0"/>
              <a:t>의 경우 대용량 파일 데이터들을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ko-KR" altLang="en-US" dirty="0" err="1"/>
              <a:t>클라우드에</a:t>
            </a:r>
            <a:r>
              <a:rPr lang="ko-KR" altLang="en-US" dirty="0"/>
              <a:t> 올려 대용량 데이터의 각 태스크들을 협업하기 쉽게 </a:t>
            </a:r>
            <a:r>
              <a:rPr lang="ko-KR" altLang="en-US" dirty="0" err="1"/>
              <a:t>하엿습니다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258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Crawling </a:t>
            </a:r>
            <a:r>
              <a:rPr kumimoji="1" lang="ko-KR" altLang="en-US" dirty="0"/>
              <a:t>부분에서 구글 </a:t>
            </a:r>
            <a:r>
              <a:rPr kumimoji="1" lang="ko-KR" altLang="en-US" dirty="0" err="1"/>
              <a:t>스클라에서</a:t>
            </a:r>
            <a:r>
              <a:rPr kumimoji="1" lang="ko-KR" altLang="en-US" dirty="0"/>
              <a:t> 주기적으로 데이터를 크롤링한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노이즈 제거 작업을 거친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저장하게됩니다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서버에서 데이터를 받아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모델에 대해 예측 모델을 만듭니다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사용자가 단어를 선택하면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서버로 전송하여 해당 단어의 위치를 탐지한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예측모델에 넣어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얻게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372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Crawling </a:t>
            </a:r>
            <a:r>
              <a:rPr kumimoji="1" lang="ko-KR" altLang="en-US" dirty="0"/>
              <a:t>부분에서 구글 </a:t>
            </a:r>
            <a:r>
              <a:rPr kumimoji="1" lang="ko-KR" altLang="en-US" dirty="0" err="1"/>
              <a:t>스클라에서</a:t>
            </a:r>
            <a:r>
              <a:rPr kumimoji="1" lang="ko-KR" altLang="en-US" dirty="0"/>
              <a:t> 주기적으로 데이터를 크롤링한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노이즈 제거 작업을 거친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저장하게됩니다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서버에서 데이터를 받아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모델에 대해 예측 모델을 만듭니다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 사용자가 단어를 선택하면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서버로 전송하여 해당 단어의 위치를 탐지한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예측모델에 넣어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얻게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29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6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데이터 수집의 경우 구글 스칼라에서 데이터를 받았습니다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.pdf </a:t>
            </a:r>
            <a:r>
              <a:rPr lang="ko-KR" altLang="en-US" dirty="0"/>
              <a:t>형식으로 모두 다운로드 할 수 있는 </a:t>
            </a:r>
            <a:r>
              <a:rPr lang="ko-KR" altLang="en-US" dirty="0" err="1"/>
              <a:t>오픈된</a:t>
            </a:r>
            <a:r>
              <a:rPr lang="ko-KR" altLang="en-US" dirty="0"/>
              <a:t> 데이터들을 크롤링하였습니다</a:t>
            </a:r>
            <a:r>
              <a:rPr lang="en-US" altLang="ko-KR" dirty="0"/>
              <a:t>.</a:t>
            </a:r>
            <a:r>
              <a:rPr lang="ko-KR" altLang="en-US" dirty="0"/>
              <a:t> 또한 저희 범위가 논문 전체에서 컴퓨터 과학 관련 논문으로 변경하였기 때문에 더 자세한 데이터를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158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크롤링중에는</a:t>
            </a:r>
            <a:r>
              <a:rPr lang="ko-KR" altLang="en-US" dirty="0"/>
              <a:t> 구글에서 </a:t>
            </a:r>
            <a:r>
              <a:rPr lang="en-US" altLang="ko-KR" dirty="0"/>
              <a:t>IP</a:t>
            </a:r>
            <a:r>
              <a:rPr lang="ko-KR" altLang="en-US" dirty="0" err="1"/>
              <a:t>밴을</a:t>
            </a:r>
            <a:r>
              <a:rPr lang="ko-KR" altLang="en-US" dirty="0"/>
              <a:t> 먹는 어려움이 있었습니다</a:t>
            </a:r>
            <a:r>
              <a:rPr lang="en-US" altLang="ko-KR" dirty="0"/>
              <a:t>.</a:t>
            </a:r>
            <a:r>
              <a:rPr lang="ko-KR" altLang="en-US" dirty="0"/>
              <a:t> 하루 최대 </a:t>
            </a:r>
            <a:r>
              <a:rPr lang="en-US" altLang="ko-KR" dirty="0"/>
              <a:t>600</a:t>
            </a:r>
            <a:r>
              <a:rPr lang="ko-KR" altLang="en-US" dirty="0"/>
              <a:t>번의 </a:t>
            </a:r>
            <a:r>
              <a:rPr lang="ko-KR" altLang="en-US" dirty="0" err="1"/>
              <a:t>리퀘스트를</a:t>
            </a:r>
            <a:r>
              <a:rPr lang="ko-KR" altLang="en-US" dirty="0"/>
              <a:t> 보내면 </a:t>
            </a:r>
            <a:r>
              <a:rPr lang="en-US" altLang="ko-KR" dirty="0" err="1"/>
              <a:t>ip</a:t>
            </a:r>
            <a:r>
              <a:rPr lang="ko-KR" altLang="en-US" dirty="0" err="1"/>
              <a:t>밴을</a:t>
            </a:r>
            <a:r>
              <a:rPr lang="ko-KR" altLang="en-US" dirty="0"/>
              <a:t> 먹는 </a:t>
            </a:r>
            <a:r>
              <a:rPr lang="ko-KR" altLang="en-US" dirty="0" err="1"/>
              <a:t>것이였습니다</a:t>
            </a:r>
            <a:r>
              <a:rPr lang="en-US" altLang="ko-KR" dirty="0"/>
              <a:t>.</a:t>
            </a:r>
            <a:r>
              <a:rPr lang="ko-KR" altLang="en-US" dirty="0"/>
              <a:t> 또한 초기 코드의 경우 다운로드와 링크 </a:t>
            </a:r>
            <a:r>
              <a:rPr lang="ko-KR" altLang="en-US" dirty="0" err="1"/>
              <a:t>크롤링을</a:t>
            </a:r>
            <a:r>
              <a:rPr lang="ko-KR" altLang="en-US" dirty="0"/>
              <a:t> 한 </a:t>
            </a:r>
            <a:r>
              <a:rPr lang="en-US" altLang="ko-KR" dirty="0"/>
              <a:t>flow</a:t>
            </a:r>
            <a:r>
              <a:rPr lang="ko-KR" altLang="en-US" dirty="0"/>
              <a:t>로 돌려서 멈추면 다시 처음부터 링크를 </a:t>
            </a:r>
            <a:r>
              <a:rPr lang="ko-KR" altLang="en-US" dirty="0" err="1"/>
              <a:t>수집해야했었습니다</a:t>
            </a:r>
            <a:r>
              <a:rPr lang="en-US" altLang="ko-KR" dirty="0"/>
              <a:t>.</a:t>
            </a:r>
            <a:r>
              <a:rPr lang="ko-KR" altLang="en-US" dirty="0"/>
              <a:t> 이에 대한 해결책으로</a:t>
            </a:r>
            <a:r>
              <a:rPr lang="en-US" altLang="ko-KR" dirty="0"/>
              <a:t> link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모으는 작업과 다운로드 하는 작업을 분리하였고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 err="1"/>
              <a:t>밴의</a:t>
            </a:r>
            <a:r>
              <a:rPr lang="ko-KR" altLang="en-US" dirty="0"/>
              <a:t> 경우 휴대폰 </a:t>
            </a:r>
            <a:r>
              <a:rPr lang="ko-KR" altLang="en-US" dirty="0" err="1"/>
              <a:t>핫스팟을</a:t>
            </a:r>
            <a:r>
              <a:rPr lang="ko-KR" altLang="en-US" dirty="0"/>
              <a:t> 통해 </a:t>
            </a:r>
            <a:r>
              <a:rPr lang="en-US" altLang="ko-KR" dirty="0" err="1"/>
              <a:t>ip</a:t>
            </a:r>
            <a:r>
              <a:rPr lang="en-US" altLang="ko-KR" dirty="0"/>
              <a:t> refresh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사용하여 해결하였습니다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905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그에대한</a:t>
            </a:r>
            <a:r>
              <a:rPr lang="ko-KR" altLang="en-US" dirty="0"/>
              <a:t> 결과로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24</a:t>
            </a:r>
            <a:r>
              <a:rPr lang="ko-KR" altLang="en-US" dirty="0"/>
              <a:t>기가의 </a:t>
            </a:r>
            <a:r>
              <a:rPr lang="en-US" altLang="ko-KR" dirty="0"/>
              <a:t>12787</a:t>
            </a:r>
            <a:r>
              <a:rPr lang="ko-KR" altLang="en-US" dirty="0"/>
              <a:t>개의 문서를 받았습니다</a:t>
            </a:r>
            <a:r>
              <a:rPr lang="en-US" altLang="ko-KR" dirty="0"/>
              <a:t>.</a:t>
            </a:r>
            <a:r>
              <a:rPr lang="ko-KR" altLang="en-US" dirty="0"/>
              <a:t> 또한 협업을 위해서 </a:t>
            </a:r>
            <a:r>
              <a:rPr lang="en-US" altLang="ko-KR" dirty="0"/>
              <a:t>s3</a:t>
            </a:r>
            <a:r>
              <a:rPr lang="ko-KR" altLang="en-US" dirty="0"/>
              <a:t> </a:t>
            </a:r>
            <a:r>
              <a:rPr lang="ko-KR" altLang="en-US" dirty="0" err="1"/>
              <a:t>클라우드에</a:t>
            </a:r>
            <a:r>
              <a:rPr lang="ko-KR" altLang="en-US" dirty="0"/>
              <a:t> 업로드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770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50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추천 엔진으로는 </a:t>
            </a:r>
            <a:r>
              <a:rPr lang="en-US" altLang="ko-KR" dirty="0" err="1"/>
              <a:t>Ngram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Wordnet </a:t>
            </a:r>
            <a:r>
              <a:rPr lang="ko-KR" altLang="en-US" dirty="0"/>
              <a:t>을 활용한 </a:t>
            </a:r>
            <a:r>
              <a:rPr lang="en-US" altLang="ko-KR" dirty="0"/>
              <a:t> Base Line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두 방식 모두 저희가 생각했던 </a:t>
            </a:r>
            <a:r>
              <a:rPr lang="en-US" altLang="ko-KR" dirty="0"/>
              <a:t>‘</a:t>
            </a:r>
            <a:r>
              <a:rPr lang="ko-KR" altLang="en-US" dirty="0"/>
              <a:t>공간적 유사도</a:t>
            </a:r>
            <a:r>
              <a:rPr lang="en-US" altLang="ko-KR" dirty="0"/>
              <a:t>’</a:t>
            </a:r>
            <a:r>
              <a:rPr lang="ko-KR" altLang="en-US" dirty="0"/>
              <a:t> 와 </a:t>
            </a:r>
            <a:r>
              <a:rPr lang="en-US" altLang="ko-KR" dirty="0"/>
              <a:t>‘</a:t>
            </a:r>
            <a:r>
              <a:rPr lang="ko-KR" altLang="en-US" dirty="0"/>
              <a:t>의미적 유사도</a:t>
            </a:r>
            <a:r>
              <a:rPr lang="en-US" altLang="ko-KR" dirty="0"/>
              <a:t>’</a:t>
            </a:r>
            <a:r>
              <a:rPr lang="ko-KR" altLang="en-US" dirty="0"/>
              <a:t> 에 정확히 알맞는 확률 모델들 이였습니다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 은 </a:t>
            </a:r>
            <a:r>
              <a:rPr lang="en-US" altLang="ko-KR" dirty="0"/>
              <a:t>n</a:t>
            </a:r>
            <a:r>
              <a:rPr lang="ko-KR" altLang="en-US" dirty="0"/>
              <a:t>개의 단어 뒤에 어떤 단어가 나올지에 대한</a:t>
            </a:r>
            <a:r>
              <a:rPr lang="en-US" altLang="ko-KR" dirty="0"/>
              <a:t> Frequency</a:t>
            </a:r>
            <a:r>
              <a:rPr lang="ko-KR" altLang="en-US" dirty="0"/>
              <a:t> 계산을 하였고</a:t>
            </a:r>
            <a:r>
              <a:rPr lang="en-US" altLang="ko-KR" dirty="0"/>
              <a:t>,</a:t>
            </a:r>
            <a:r>
              <a:rPr lang="ko-KR" altLang="en-US" dirty="0"/>
              <a:t> 영어 단어 유의어 사진</a:t>
            </a:r>
            <a:r>
              <a:rPr lang="en-US" altLang="ko-KR" dirty="0"/>
              <a:t> Wordnet </a:t>
            </a:r>
            <a:r>
              <a:rPr lang="ko-KR" altLang="en-US" dirty="0"/>
              <a:t>의 유의어 관계와 </a:t>
            </a:r>
            <a:r>
              <a:rPr lang="ko-KR" altLang="en-US" dirty="0" err="1"/>
              <a:t>유사도를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r>
              <a:rPr lang="ko-KR" altLang="en-US" dirty="0"/>
              <a:t> 이 두 수치를 아래와 같은 식을 통하여 가장 높은 </a:t>
            </a:r>
            <a:r>
              <a:rPr lang="en-US" altLang="ko-KR" dirty="0"/>
              <a:t>N</a:t>
            </a:r>
            <a:r>
              <a:rPr lang="ko-KR" altLang="en-US" dirty="0"/>
              <a:t>개의 값을 뽑았습니다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7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만들어둔 예측 모델을 사용하는 시스템 구성도 입니다</a:t>
            </a:r>
            <a:r>
              <a:rPr lang="en-US" altLang="ko-KR" dirty="0"/>
              <a:t>.</a:t>
            </a:r>
            <a:r>
              <a:rPr lang="ko-KR" altLang="en-US" dirty="0"/>
              <a:t> 각각 </a:t>
            </a:r>
            <a:r>
              <a:rPr lang="en-US" altLang="ko-KR" dirty="0"/>
              <a:t>train</a:t>
            </a:r>
            <a:r>
              <a:rPr lang="ko-KR" altLang="en-US" dirty="0"/>
              <a:t> 데이터들에서 </a:t>
            </a:r>
            <a:r>
              <a:rPr lang="ko-KR" altLang="en-US" dirty="0" err="1"/>
              <a:t>유사도나</a:t>
            </a:r>
            <a:r>
              <a:rPr lang="ko-KR" altLang="en-US" dirty="0"/>
              <a:t> </a:t>
            </a:r>
            <a:r>
              <a:rPr lang="en-US" altLang="ko-KR" dirty="0"/>
              <a:t>Frequency</a:t>
            </a:r>
            <a:r>
              <a:rPr lang="ko-KR" altLang="en-US" dirty="0"/>
              <a:t> 등을 계산하여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 개를 뽑아 추천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95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추천 엔진으로는 </a:t>
            </a:r>
            <a:r>
              <a:rPr lang="en-US" altLang="ko-KR" dirty="0" err="1"/>
              <a:t>Ngram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Wordnet </a:t>
            </a:r>
            <a:r>
              <a:rPr lang="ko-KR" altLang="en-US" dirty="0"/>
              <a:t>을 활용한 </a:t>
            </a:r>
            <a:r>
              <a:rPr lang="en-US" altLang="ko-KR" dirty="0"/>
              <a:t> Base Line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두 방식 모두 저희가 생각했던 </a:t>
            </a:r>
            <a:r>
              <a:rPr lang="en-US" altLang="ko-KR" dirty="0"/>
              <a:t>‘</a:t>
            </a:r>
            <a:r>
              <a:rPr lang="ko-KR" altLang="en-US" dirty="0"/>
              <a:t>공간적 유사도</a:t>
            </a:r>
            <a:r>
              <a:rPr lang="en-US" altLang="ko-KR" dirty="0"/>
              <a:t>’</a:t>
            </a:r>
            <a:r>
              <a:rPr lang="ko-KR" altLang="en-US" dirty="0"/>
              <a:t> 와 </a:t>
            </a:r>
            <a:r>
              <a:rPr lang="en-US" altLang="ko-KR" dirty="0"/>
              <a:t>‘</a:t>
            </a:r>
            <a:r>
              <a:rPr lang="ko-KR" altLang="en-US" dirty="0"/>
              <a:t>의미적 유사도</a:t>
            </a:r>
            <a:r>
              <a:rPr lang="en-US" altLang="ko-KR" dirty="0"/>
              <a:t>’</a:t>
            </a:r>
            <a:r>
              <a:rPr lang="ko-KR" altLang="en-US" dirty="0"/>
              <a:t> 에 정확히 알맞는 확률 모델들 이였습니다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 은 </a:t>
            </a:r>
            <a:r>
              <a:rPr lang="en-US" altLang="ko-KR" dirty="0"/>
              <a:t>n</a:t>
            </a:r>
            <a:r>
              <a:rPr lang="ko-KR" altLang="en-US" dirty="0"/>
              <a:t>개의 단어 뒤에 어떤 단어가 나올지에 대한</a:t>
            </a:r>
            <a:r>
              <a:rPr lang="en-US" altLang="ko-KR" dirty="0"/>
              <a:t> Frequency</a:t>
            </a:r>
            <a:r>
              <a:rPr lang="ko-KR" altLang="en-US" dirty="0"/>
              <a:t> 계산을 하였고</a:t>
            </a:r>
            <a:r>
              <a:rPr lang="en-US" altLang="ko-KR" dirty="0"/>
              <a:t>,</a:t>
            </a:r>
            <a:r>
              <a:rPr lang="ko-KR" altLang="en-US" dirty="0"/>
              <a:t> 영어 단어 유의어 사진</a:t>
            </a:r>
            <a:r>
              <a:rPr lang="en-US" altLang="ko-KR" dirty="0"/>
              <a:t> Wordnet </a:t>
            </a:r>
            <a:r>
              <a:rPr lang="ko-KR" altLang="en-US" dirty="0"/>
              <a:t>의 유의어 관계와 </a:t>
            </a:r>
            <a:r>
              <a:rPr lang="ko-KR" altLang="en-US" dirty="0" err="1"/>
              <a:t>유사도를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r>
              <a:rPr lang="ko-KR" altLang="en-US" dirty="0"/>
              <a:t> 이 두 수치를 아래와 같은 식을 통하여 가장 높은 </a:t>
            </a:r>
            <a:r>
              <a:rPr lang="en-US" altLang="ko-KR" dirty="0"/>
              <a:t>N</a:t>
            </a:r>
            <a:r>
              <a:rPr lang="ko-KR" altLang="en-US" dirty="0"/>
              <a:t>개의 값을 뽑았습니다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460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만들어둔 예측 모델을 사용하는 시스템 구성도 입니다</a:t>
            </a:r>
            <a:r>
              <a:rPr lang="en-US" altLang="ko-KR" dirty="0"/>
              <a:t>.</a:t>
            </a:r>
            <a:r>
              <a:rPr lang="ko-KR" altLang="en-US" dirty="0"/>
              <a:t> 각각 </a:t>
            </a:r>
            <a:r>
              <a:rPr lang="en-US" altLang="ko-KR" dirty="0"/>
              <a:t>train</a:t>
            </a:r>
            <a:r>
              <a:rPr lang="ko-KR" altLang="en-US" dirty="0"/>
              <a:t> 데이터들에서 </a:t>
            </a:r>
            <a:r>
              <a:rPr lang="ko-KR" altLang="en-US" dirty="0" err="1"/>
              <a:t>유사도나</a:t>
            </a:r>
            <a:r>
              <a:rPr lang="ko-KR" altLang="en-US" dirty="0"/>
              <a:t> </a:t>
            </a:r>
            <a:r>
              <a:rPr lang="en-US" altLang="ko-KR" dirty="0"/>
              <a:t>Frequency</a:t>
            </a:r>
            <a:r>
              <a:rPr lang="ko-KR" altLang="en-US" dirty="0"/>
              <a:t> 등을 계산하여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 개를 뽑아 추천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817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 을 구하는 과정은 다음과 같습니다</a:t>
            </a:r>
            <a:r>
              <a:rPr lang="en-US" altLang="ko-KR" dirty="0"/>
              <a:t>.</a:t>
            </a:r>
            <a:r>
              <a:rPr lang="ko-KR" altLang="en-US" dirty="0"/>
              <a:t> 먼저 토크나이징을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을 측정하면서 각각 </a:t>
            </a:r>
            <a:r>
              <a:rPr lang="en-US" altLang="ko-KR" dirty="0"/>
              <a:t>Frequency</a:t>
            </a:r>
            <a:r>
              <a:rPr lang="ko-KR" altLang="en-US" dirty="0" err="1"/>
              <a:t>를</a:t>
            </a:r>
            <a:r>
              <a:rPr lang="ko-KR" altLang="en-US" dirty="0"/>
              <a:t> 계산합니다</a:t>
            </a:r>
            <a:r>
              <a:rPr lang="en-US" altLang="ko-KR" dirty="0"/>
              <a:t>.</a:t>
            </a:r>
            <a:r>
              <a:rPr lang="ko-KR" altLang="en-US" dirty="0"/>
              <a:t> 그 후 </a:t>
            </a:r>
            <a:r>
              <a:rPr lang="en-US" altLang="ko-KR" dirty="0"/>
              <a:t>search</a:t>
            </a:r>
            <a:r>
              <a:rPr lang="ko-KR" altLang="en-US" dirty="0" err="1"/>
              <a:t>를</a:t>
            </a:r>
            <a:r>
              <a:rPr lang="ko-KR" altLang="en-US" dirty="0"/>
              <a:t> 위하여 </a:t>
            </a:r>
            <a:r>
              <a:rPr lang="en-US" altLang="ko-KR" dirty="0"/>
              <a:t>Hash</a:t>
            </a:r>
            <a:r>
              <a:rPr lang="ko-KR" altLang="en-US" dirty="0"/>
              <a:t> 형태로 변형시켰습니다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675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Word2Vec</a:t>
            </a:r>
            <a:r>
              <a:rPr lang="ko-KR" altLang="en-US" dirty="0"/>
              <a:t> 기반 추천 엔진입니다</a:t>
            </a:r>
            <a:r>
              <a:rPr lang="en-US" altLang="ko-KR" dirty="0"/>
              <a:t>.</a:t>
            </a:r>
            <a:r>
              <a:rPr lang="ko-KR" altLang="en-US" dirty="0"/>
              <a:t> 한 자리를 지우고</a:t>
            </a:r>
            <a:r>
              <a:rPr lang="en-US" altLang="ko-KR" dirty="0"/>
              <a:t>,</a:t>
            </a:r>
            <a:r>
              <a:rPr lang="ko-KR" altLang="en-US" dirty="0"/>
              <a:t> 주변 단어들을 예측하는 모델입니다</a:t>
            </a:r>
            <a:r>
              <a:rPr lang="en-US" altLang="ko-KR" dirty="0"/>
              <a:t>.</a:t>
            </a:r>
            <a:r>
              <a:rPr lang="ko-KR" altLang="en-US" dirty="0"/>
              <a:t> 이 모델의 특성상 저희 서비스의 모델과 유사하다고 판단하여 </a:t>
            </a:r>
            <a:r>
              <a:rPr lang="en-US" altLang="ko-KR" dirty="0"/>
              <a:t>word2vec </a:t>
            </a:r>
            <a:r>
              <a:rPr lang="ko-KR" altLang="en-US" dirty="0"/>
              <a:t>모델을 </a:t>
            </a:r>
            <a:r>
              <a:rPr lang="ko-KR" altLang="en-US" dirty="0" err="1"/>
              <a:t>사용하게되었습니다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56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616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Word2Vec</a:t>
            </a:r>
            <a:r>
              <a:rPr lang="ko-KR" altLang="en-US" dirty="0"/>
              <a:t> 기반 추천 엔진입니다</a:t>
            </a:r>
            <a:r>
              <a:rPr lang="en-US" altLang="ko-KR" dirty="0"/>
              <a:t>.</a:t>
            </a:r>
            <a:r>
              <a:rPr lang="ko-KR" altLang="en-US" dirty="0"/>
              <a:t> 한 자리를 지우고</a:t>
            </a:r>
            <a:r>
              <a:rPr lang="en-US" altLang="ko-KR" dirty="0"/>
              <a:t>,</a:t>
            </a:r>
            <a:r>
              <a:rPr lang="ko-KR" altLang="en-US" dirty="0"/>
              <a:t> 주변 단어들을 예측하는 모델입니다</a:t>
            </a:r>
            <a:r>
              <a:rPr lang="en-US" altLang="ko-KR" dirty="0"/>
              <a:t>.</a:t>
            </a:r>
            <a:r>
              <a:rPr lang="ko-KR" altLang="en-US" dirty="0"/>
              <a:t> 이 모델의 특성상 저희 서비스의 모델과 유사하다고 판단하여 </a:t>
            </a:r>
            <a:r>
              <a:rPr lang="en-US" altLang="ko-KR" dirty="0"/>
              <a:t>word2vec </a:t>
            </a:r>
            <a:r>
              <a:rPr lang="ko-KR" altLang="en-US" dirty="0"/>
              <a:t>모델을 </a:t>
            </a:r>
            <a:r>
              <a:rPr lang="ko-KR" altLang="en-US" dirty="0" err="1"/>
              <a:t>사용하게되었습니다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5127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Word2Vec</a:t>
            </a:r>
            <a:r>
              <a:rPr lang="ko-KR" altLang="en-US" dirty="0"/>
              <a:t> 기반 추천 엔진입니다</a:t>
            </a:r>
            <a:r>
              <a:rPr lang="en-US" altLang="ko-KR" dirty="0"/>
              <a:t>.</a:t>
            </a:r>
            <a:r>
              <a:rPr lang="ko-KR" altLang="en-US" dirty="0"/>
              <a:t> 한 자리를 지우고</a:t>
            </a:r>
            <a:r>
              <a:rPr lang="en-US" altLang="ko-KR" dirty="0"/>
              <a:t>,</a:t>
            </a:r>
            <a:r>
              <a:rPr lang="ko-KR" altLang="en-US" dirty="0"/>
              <a:t> 주변 단어들을 예측하는 모델입니다</a:t>
            </a:r>
            <a:r>
              <a:rPr lang="en-US" altLang="ko-KR" dirty="0"/>
              <a:t>.</a:t>
            </a:r>
            <a:r>
              <a:rPr lang="ko-KR" altLang="en-US" dirty="0"/>
              <a:t> 이 모델의 특성상 저희 서비스의 모델과 유사하다고 판단하여 </a:t>
            </a:r>
            <a:r>
              <a:rPr lang="en-US" altLang="ko-KR" dirty="0"/>
              <a:t>word2vec </a:t>
            </a:r>
            <a:r>
              <a:rPr lang="ko-KR" altLang="en-US" dirty="0"/>
              <a:t>모델을 </a:t>
            </a:r>
            <a:r>
              <a:rPr lang="ko-KR" altLang="en-US" dirty="0" err="1"/>
              <a:t>사용하게되었습니다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795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Word2Vec</a:t>
            </a:r>
            <a:r>
              <a:rPr lang="ko-KR" altLang="en-US" dirty="0"/>
              <a:t> 기반 추천 엔진입니다</a:t>
            </a:r>
            <a:r>
              <a:rPr lang="en-US" altLang="ko-KR" dirty="0"/>
              <a:t>.</a:t>
            </a:r>
            <a:r>
              <a:rPr lang="ko-KR" altLang="en-US" dirty="0"/>
              <a:t> 한 자리를 지우고</a:t>
            </a:r>
            <a:r>
              <a:rPr lang="en-US" altLang="ko-KR" dirty="0"/>
              <a:t>,</a:t>
            </a:r>
            <a:r>
              <a:rPr lang="ko-KR" altLang="en-US" dirty="0"/>
              <a:t> 주변 단어들을 예측하는 모델입니다</a:t>
            </a:r>
            <a:r>
              <a:rPr lang="en-US" altLang="ko-KR" dirty="0"/>
              <a:t>.</a:t>
            </a:r>
            <a:r>
              <a:rPr lang="ko-KR" altLang="en-US" dirty="0"/>
              <a:t> 이 모델의 특성상 저희 서비스의 모델과 유사하다고 판단하여 </a:t>
            </a:r>
            <a:r>
              <a:rPr lang="en-US" altLang="ko-KR" dirty="0"/>
              <a:t>word2vec </a:t>
            </a:r>
            <a:r>
              <a:rPr lang="ko-KR" altLang="en-US" dirty="0"/>
              <a:t>모델을 </a:t>
            </a:r>
            <a:r>
              <a:rPr lang="ko-KR" altLang="en-US" dirty="0" err="1"/>
              <a:t>사용하게되었습니다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253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 </a:t>
            </a:r>
            <a:r>
              <a:rPr lang="en-US" altLang="ko-KR" dirty="0"/>
              <a:t>:</a:t>
            </a:r>
            <a:r>
              <a:rPr lang="ko-KR" altLang="en-US" dirty="0"/>
              <a:t> 다음은 </a:t>
            </a:r>
            <a:r>
              <a:rPr lang="en-US" altLang="ko-KR" dirty="0"/>
              <a:t>LSTM </a:t>
            </a:r>
            <a:r>
              <a:rPr lang="ko-KR" altLang="en-US" dirty="0"/>
              <a:t>기반 모델 입니다</a:t>
            </a:r>
            <a:r>
              <a:rPr lang="en-US" altLang="ko-KR" dirty="0"/>
              <a:t>.</a:t>
            </a:r>
            <a:r>
              <a:rPr lang="ko-KR" altLang="en-US" dirty="0"/>
              <a:t> 문장의 앞 뒤에 단어에 대해 더 효과적으로 학습합니다</a:t>
            </a:r>
            <a:r>
              <a:rPr lang="en-US" altLang="ko-KR" dirty="0"/>
              <a:t>.</a:t>
            </a:r>
            <a:r>
              <a:rPr lang="ko-KR" altLang="en-US" dirty="0"/>
              <a:t> 단어의 </a:t>
            </a:r>
            <a:r>
              <a:rPr lang="en-US" altLang="ko-KR" dirty="0"/>
              <a:t>Co-Occurrence</a:t>
            </a:r>
            <a:r>
              <a:rPr lang="ko-KR" altLang="en-US" dirty="0"/>
              <a:t> 정보를 </a:t>
            </a:r>
            <a:r>
              <a:rPr lang="ko-KR" altLang="en-US" dirty="0" err="1"/>
              <a:t>학습하게됩니다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545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여러가지 시행착오가 있었습니다</a:t>
            </a:r>
            <a:r>
              <a:rPr lang="en-US" altLang="ko-KR" dirty="0"/>
              <a:t>.</a:t>
            </a:r>
            <a:r>
              <a:rPr lang="ko-KR" altLang="en-US" dirty="0"/>
              <a:t> 처음에 작은 데이터로 </a:t>
            </a:r>
            <a:r>
              <a:rPr lang="ko-KR" altLang="en-US" dirty="0" err="1"/>
              <a:t>돌릴때는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One Hot Encoding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돌렸는데</a:t>
            </a:r>
            <a:r>
              <a:rPr lang="en-US" altLang="ko-KR" dirty="0"/>
              <a:t>,</a:t>
            </a:r>
            <a:r>
              <a:rPr lang="ko-KR" altLang="en-US" dirty="0"/>
              <a:t> 이 경우 </a:t>
            </a:r>
            <a:r>
              <a:rPr lang="en-US" altLang="ko-KR" dirty="0"/>
              <a:t>Document</a:t>
            </a:r>
            <a:r>
              <a:rPr lang="ko-KR" altLang="en-US" dirty="0"/>
              <a:t>의 수가 많아지면서 </a:t>
            </a:r>
            <a:r>
              <a:rPr lang="en-US" altLang="ko-KR" dirty="0"/>
              <a:t>n by</a:t>
            </a:r>
            <a:r>
              <a:rPr lang="ko-KR" altLang="en-US" dirty="0"/>
              <a:t> </a:t>
            </a:r>
            <a:r>
              <a:rPr lang="en-US" altLang="ko-KR" dirty="0"/>
              <a:t>n matrix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만드는 </a:t>
            </a:r>
            <a:r>
              <a:rPr lang="en-US" altLang="ko-KR" dirty="0"/>
              <a:t>one hot encoding </a:t>
            </a:r>
            <a:r>
              <a:rPr lang="ko-KR" altLang="en-US" dirty="0"/>
              <a:t>은 너무 메모리 에러를 유발했습니다</a:t>
            </a:r>
            <a:r>
              <a:rPr lang="en-US" altLang="ko-KR" dirty="0"/>
              <a:t>.</a:t>
            </a:r>
            <a:r>
              <a:rPr lang="ko-KR" altLang="en-US" dirty="0"/>
              <a:t> 이 상황에서 </a:t>
            </a:r>
            <a:r>
              <a:rPr lang="en-US" altLang="ko-KR" dirty="0"/>
              <a:t>word2vec </a:t>
            </a:r>
            <a:r>
              <a:rPr lang="ko-KR" altLang="en-US" dirty="0"/>
              <a:t>을 기반으로 전환하여 메모리를 </a:t>
            </a:r>
            <a:r>
              <a:rPr lang="ko-KR" altLang="en-US" dirty="0" err="1"/>
              <a:t>아낄수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804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</a:t>
            </a:r>
            <a:r>
              <a:rPr lang="en-US" altLang="ko-KR" dirty="0" err="1"/>
              <a:t>lstm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가시화 한 이미지 이고</a:t>
            </a:r>
            <a:r>
              <a:rPr lang="en-US" altLang="ko-KR" dirty="0"/>
              <a:t>,</a:t>
            </a:r>
            <a:r>
              <a:rPr lang="ko-KR" altLang="en-US" dirty="0"/>
              <a:t> 왼쪽은 </a:t>
            </a:r>
            <a:r>
              <a:rPr lang="en-US" altLang="ko-KR" dirty="0" err="1"/>
              <a:t>keras</a:t>
            </a:r>
            <a:r>
              <a:rPr lang="ko-KR" altLang="en-US" dirty="0"/>
              <a:t> 로 설계한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795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결과</a:t>
            </a:r>
            <a:r>
              <a:rPr lang="en-US" altLang="ko-KR" dirty="0"/>
              <a:t>,</a:t>
            </a:r>
            <a:r>
              <a:rPr lang="ko-KR" altLang="en-US" dirty="0"/>
              <a:t> 왼쪽과 같은 결과를 얻을 수 있었습니다</a:t>
            </a:r>
            <a:r>
              <a:rPr lang="en-US" altLang="ko-KR" dirty="0"/>
              <a:t>.</a:t>
            </a:r>
            <a:r>
              <a:rPr lang="ko-KR" altLang="en-US" dirty="0"/>
              <a:t> 다른 엔진과 다르게</a:t>
            </a:r>
            <a:r>
              <a:rPr lang="en-US" altLang="ko-KR" dirty="0"/>
              <a:t>,</a:t>
            </a:r>
            <a:r>
              <a:rPr lang="ko-KR" altLang="en-US" dirty="0"/>
              <a:t> 선제적 추천 기능이 가능한 모델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603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결과</a:t>
            </a:r>
            <a:r>
              <a:rPr lang="en-US" altLang="ko-KR" dirty="0"/>
              <a:t>,</a:t>
            </a:r>
            <a:r>
              <a:rPr lang="ko-KR" altLang="en-US" dirty="0"/>
              <a:t> 왼쪽과 같은 결과를 얻을 수 있었습니다</a:t>
            </a:r>
            <a:r>
              <a:rPr lang="en-US" altLang="ko-KR" dirty="0"/>
              <a:t>.</a:t>
            </a:r>
            <a:r>
              <a:rPr lang="ko-KR" altLang="en-US" dirty="0"/>
              <a:t> 다른 엔진과 다르게</a:t>
            </a:r>
            <a:r>
              <a:rPr lang="en-US" altLang="ko-KR" dirty="0"/>
              <a:t>,</a:t>
            </a:r>
            <a:r>
              <a:rPr lang="ko-KR" altLang="en-US" dirty="0"/>
              <a:t> 선제적 추천 기능이 가능한 모델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736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en-US" altLang="ko-KR" dirty="0" err="1"/>
              <a:t>Framwork</a:t>
            </a:r>
            <a:r>
              <a:rPr lang="en-US" altLang="ko-KR" dirty="0"/>
              <a:t> </a:t>
            </a:r>
            <a:r>
              <a:rPr lang="ko-KR" altLang="en-US" dirty="0"/>
              <a:t>의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Flask </a:t>
            </a:r>
            <a:r>
              <a:rPr lang="ko-KR" altLang="en-US" dirty="0" err="1"/>
              <a:t>를</a:t>
            </a:r>
            <a:r>
              <a:rPr lang="ko-KR" altLang="en-US" dirty="0"/>
              <a:t> 사용하여</a:t>
            </a:r>
            <a:r>
              <a:rPr lang="en-US" altLang="ko-KR" dirty="0"/>
              <a:t> Rest </a:t>
            </a:r>
            <a:r>
              <a:rPr lang="en-US" altLang="ko-KR" dirty="0" err="1"/>
              <a:t>Api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제작하였습니다</a:t>
            </a:r>
            <a:r>
              <a:rPr lang="en-US" altLang="ko-KR" dirty="0"/>
              <a:t>.</a:t>
            </a:r>
            <a:r>
              <a:rPr lang="ko-KR" altLang="en-US" dirty="0"/>
              <a:t> 미리 만들어둔 예측 엔진과 연결하여 예측 결과를 </a:t>
            </a:r>
            <a:r>
              <a:rPr lang="en-US" altLang="ko-KR" dirty="0"/>
              <a:t>Client </a:t>
            </a:r>
            <a:r>
              <a:rPr lang="ko-KR" altLang="en-US" dirty="0"/>
              <a:t>로 전송하는 </a:t>
            </a:r>
            <a:r>
              <a:rPr lang="ko-KR" altLang="en-US" dirty="0" err="1"/>
              <a:t>역활을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560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</a:t>
            </a:r>
            <a:r>
              <a:rPr lang="en-US" altLang="ko-KR" dirty="0"/>
              <a:t>API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Postman</a:t>
            </a:r>
            <a:r>
              <a:rPr lang="ko-KR" altLang="en-US" dirty="0" err="1"/>
              <a:t>으로</a:t>
            </a:r>
            <a:r>
              <a:rPr lang="ko-KR" altLang="en-US" dirty="0"/>
              <a:t> 직접 통신한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60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3188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다음은 협업 방법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9434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다음은 협업 방법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0625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다음은 협업 방법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285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다음은 협업 방법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04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91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368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2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홍보 및 마케팅을 통한 기존 서비스 사용자를 확보한다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1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customXml" Target="../ink/ink5.xml"/><Relationship Id="rId3" Type="http://schemas.openxmlformats.org/officeDocument/2006/relationships/image" Target="../media/image39.png"/><Relationship Id="rId7" Type="http://schemas.openxmlformats.org/officeDocument/2006/relationships/customXml" Target="../ink/ink2.xml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6.emf"/><Relationship Id="rId4" Type="http://schemas.openxmlformats.org/officeDocument/2006/relationships/image" Target="../media/image40.png"/><Relationship Id="rId9" Type="http://schemas.openxmlformats.org/officeDocument/2006/relationships/customXml" Target="../ink/ink3.xml"/><Relationship Id="rId1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customXml" Target="../ink/ink7.xml"/><Relationship Id="rId4" Type="http://schemas.openxmlformats.org/officeDocument/2006/relationships/image" Target="../media/image5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6805" y="4003603"/>
            <a:ext cx="2583864" cy="73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2793" y="2804735"/>
            <a:ext cx="807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odo M" panose="02000503000000020004" pitchFamily="2" charset="-127"/>
                <a:ea typeface="Godo M" panose="02000503000000020004" pitchFamily="2" charset="-127"/>
              </a:rPr>
              <a:t>Paper Cat</a:t>
            </a:r>
          </a:p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odo M" panose="02000503000000020004" pitchFamily="2" charset="-127"/>
                <a:ea typeface="Godo M" panose="02000503000000020004" pitchFamily="2" charset="-127"/>
              </a:rPr>
              <a:t>논문 작성 시 표현 추천 시스템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427984" y="2473954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062358" y="4077072"/>
            <a:ext cx="3019283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장최오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오준오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|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최연웅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|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장원준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355AE-F877-424B-9B89-318F3072C77D}"/>
              </a:ext>
            </a:extLst>
          </p:cNvPr>
          <p:cNvSpPr/>
          <p:nvPr/>
        </p:nvSpPr>
        <p:spPr>
          <a:xfrm>
            <a:off x="4929938" y="5517232"/>
            <a:ext cx="3019283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최연웅</a:t>
            </a:r>
          </a:p>
        </p:txBody>
      </p:sp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94846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서비스 대상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B31E97C-2E28-A04D-A4F8-067BB792D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87" y="1298784"/>
            <a:ext cx="975814" cy="9758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7096F6-69A2-6141-9C20-6978E0965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2" y="1283135"/>
            <a:ext cx="975814" cy="97581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0ADA843-7CC3-7D45-8F40-11A715696F70}"/>
              </a:ext>
            </a:extLst>
          </p:cNvPr>
          <p:cNvSpPr/>
          <p:nvPr/>
        </p:nvSpPr>
        <p:spPr>
          <a:xfrm>
            <a:off x="3005360" y="1079820"/>
            <a:ext cx="1434868" cy="1413743"/>
          </a:xfrm>
          <a:prstGeom prst="ellipse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2E095E9-4C32-F14E-8273-C2771E106AB6}"/>
              </a:ext>
            </a:extLst>
          </p:cNvPr>
          <p:cNvSpPr/>
          <p:nvPr/>
        </p:nvSpPr>
        <p:spPr>
          <a:xfrm>
            <a:off x="4788024" y="1089079"/>
            <a:ext cx="1434868" cy="1413743"/>
          </a:xfrm>
          <a:prstGeom prst="ellipse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4285FF-DCBE-144B-9F5F-7C30579DE02B}"/>
              </a:ext>
            </a:extLst>
          </p:cNvPr>
          <p:cNvCxnSpPr>
            <a:cxnSpLocks/>
          </p:cNvCxnSpPr>
          <p:nvPr/>
        </p:nvCxnSpPr>
        <p:spPr>
          <a:xfrm>
            <a:off x="4644008" y="3210839"/>
            <a:ext cx="0" cy="722217"/>
          </a:xfrm>
          <a:prstGeom prst="straightConnector1">
            <a:avLst/>
          </a:prstGeom>
          <a:ln w="317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BBCB33-F2BE-1F48-95D1-A8CC7D7DBA2B}"/>
              </a:ext>
            </a:extLst>
          </p:cNvPr>
          <p:cNvSpPr txBox="1"/>
          <p:nvPr/>
        </p:nvSpPr>
        <p:spPr>
          <a:xfrm>
            <a:off x="1839866" y="5585336"/>
            <a:ext cx="5640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Computer Science</a:t>
            </a:r>
            <a:r>
              <a:rPr kumimoji="1" lang="ko-KR" altLang="en-US" sz="2000" b="1" dirty="0"/>
              <a:t> 분야의 영어 논문으로 축소</a:t>
            </a:r>
            <a:r>
              <a:rPr kumimoji="1" lang="en-US" altLang="ko-KR" sz="2000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61B2BD-457C-4142-B972-603BAC2EE75F}"/>
              </a:ext>
            </a:extLst>
          </p:cNvPr>
          <p:cNvSpPr txBox="1"/>
          <p:nvPr/>
        </p:nvSpPr>
        <p:spPr>
          <a:xfrm>
            <a:off x="2553954" y="26876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논문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525AA-E2EE-334D-9B49-A273C728D938}"/>
              </a:ext>
            </a:extLst>
          </p:cNvPr>
          <p:cNvSpPr txBox="1"/>
          <p:nvPr/>
        </p:nvSpPr>
        <p:spPr>
          <a:xfrm>
            <a:off x="4242088" y="26783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FAF4D-8186-684E-9B88-0B9B2289F10A}"/>
              </a:ext>
            </a:extLst>
          </p:cNvPr>
          <p:cNvSpPr txBox="1"/>
          <p:nvPr/>
        </p:nvSpPr>
        <p:spPr>
          <a:xfrm>
            <a:off x="5759250" y="26783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시험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E38CE3-2D69-4D48-856D-55E8E6BA28C6}"/>
              </a:ext>
            </a:extLst>
          </p:cNvPr>
          <p:cNvSpPr txBox="1"/>
          <p:nvPr/>
        </p:nvSpPr>
        <p:spPr>
          <a:xfrm>
            <a:off x="4192602" y="391918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논문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CAD2C2-991F-934E-8C91-2DE413AFAB3A}"/>
              </a:ext>
            </a:extLst>
          </p:cNvPr>
          <p:cNvCxnSpPr>
            <a:cxnSpLocks/>
          </p:cNvCxnSpPr>
          <p:nvPr/>
        </p:nvCxnSpPr>
        <p:spPr>
          <a:xfrm>
            <a:off x="4644008" y="4836999"/>
            <a:ext cx="0" cy="722217"/>
          </a:xfrm>
          <a:prstGeom prst="straightConnector1">
            <a:avLst/>
          </a:prstGeom>
          <a:ln w="3175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7EC84F-0598-FF43-B7EF-561A307C0580}"/>
              </a:ext>
            </a:extLst>
          </p:cNvPr>
          <p:cNvSpPr txBox="1"/>
          <p:nvPr/>
        </p:nvSpPr>
        <p:spPr>
          <a:xfrm>
            <a:off x="3757864" y="429648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/>
              <a:t>영어 논문</a:t>
            </a:r>
          </a:p>
        </p:txBody>
      </p:sp>
    </p:spTree>
    <p:extLst>
      <p:ext uri="{BB962C8B-B14F-4D97-AF65-F5344CB8AC3E}">
        <p14:creationId xmlns:p14="http://schemas.microsoft.com/office/powerpoint/2010/main" val="424887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94846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서비스 방식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EDE5FCD-341E-C14B-B910-6BCC4FF3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26333"/>
            <a:ext cx="1327393" cy="13273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DD6E3C-1DA2-964A-9C69-CE7D1174A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47" y="1326333"/>
            <a:ext cx="2721995" cy="1327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CC9970-A132-F346-8468-012D8F052AFE}"/>
              </a:ext>
            </a:extLst>
          </p:cNvPr>
          <p:cNvSpPr txBox="1"/>
          <p:nvPr/>
        </p:nvSpPr>
        <p:spPr>
          <a:xfrm>
            <a:off x="2813357" y="2664060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0E9DD-3248-6349-B7FD-356222098303}"/>
              </a:ext>
            </a:extLst>
          </p:cNvPr>
          <p:cNvSpPr txBox="1"/>
          <p:nvPr/>
        </p:nvSpPr>
        <p:spPr>
          <a:xfrm>
            <a:off x="5981206" y="2664060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LaTex</a:t>
            </a:r>
            <a:r>
              <a:rPr kumimoji="1" lang="en-US" altLang="ko-KR" dirty="0"/>
              <a:t> Editors</a:t>
            </a:r>
            <a:endParaRPr kumimoji="1" lang="ko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D38C33E-20D7-AD42-9933-0EC3B173E76B}"/>
              </a:ext>
            </a:extLst>
          </p:cNvPr>
          <p:cNvCxnSpPr>
            <a:cxnSpLocks/>
          </p:cNvCxnSpPr>
          <p:nvPr/>
        </p:nvCxnSpPr>
        <p:spPr>
          <a:xfrm>
            <a:off x="675389" y="407351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2D4EFC-ABBE-1A49-AA3E-CE29A6E07167}"/>
              </a:ext>
            </a:extLst>
          </p:cNvPr>
          <p:cNvSpPr txBox="1"/>
          <p:nvPr/>
        </p:nvSpPr>
        <p:spPr>
          <a:xfrm>
            <a:off x="777636" y="42307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제공 방식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7154C7-F251-7A4B-9EB3-19E4A88F7CA5}"/>
              </a:ext>
            </a:extLst>
          </p:cNvPr>
          <p:cNvSpPr txBox="1"/>
          <p:nvPr/>
        </p:nvSpPr>
        <p:spPr>
          <a:xfrm>
            <a:off x="2713484" y="4227589"/>
            <a:ext cx="15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 Add in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ED5BAA-4653-3149-B2F7-9E42445A558A}"/>
              </a:ext>
            </a:extLst>
          </p:cNvPr>
          <p:cNvSpPr txBox="1"/>
          <p:nvPr/>
        </p:nvSpPr>
        <p:spPr>
          <a:xfrm>
            <a:off x="5363054" y="4186649"/>
            <a:ext cx="258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Chrome Extension App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7C38B5-92A0-6D4A-90E7-1A5B19111DED}"/>
              </a:ext>
            </a:extLst>
          </p:cNvPr>
          <p:cNvSpPr txBox="1"/>
          <p:nvPr/>
        </p:nvSpPr>
        <p:spPr>
          <a:xfrm>
            <a:off x="759990" y="3571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플랫폼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D863E1-361E-0446-8414-D8E4B9E3EAE8}"/>
              </a:ext>
            </a:extLst>
          </p:cNvPr>
          <p:cNvSpPr txBox="1"/>
          <p:nvPr/>
        </p:nvSpPr>
        <p:spPr>
          <a:xfrm>
            <a:off x="2896227" y="3568805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</a:t>
            </a:r>
            <a:endParaRPr kumimoji="1"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5B606F-10A8-C54B-BD37-959E4DEC8F52}"/>
              </a:ext>
            </a:extLst>
          </p:cNvPr>
          <p:cNvSpPr txBox="1"/>
          <p:nvPr/>
        </p:nvSpPr>
        <p:spPr>
          <a:xfrm>
            <a:off x="6326042" y="3546986"/>
            <a:ext cx="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684BEE2-4B01-AA47-B2D4-398766E0FF0D}"/>
              </a:ext>
            </a:extLst>
          </p:cNvPr>
          <p:cNvCxnSpPr>
            <a:cxnSpLocks/>
          </p:cNvCxnSpPr>
          <p:nvPr/>
        </p:nvCxnSpPr>
        <p:spPr>
          <a:xfrm>
            <a:off x="675389" y="479359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28ED2EA5-9BE4-DD49-ADE2-133682F18BAE}"/>
              </a:ext>
            </a:extLst>
          </p:cNvPr>
          <p:cNvCxnSpPr>
            <a:cxnSpLocks/>
          </p:cNvCxnSpPr>
          <p:nvPr/>
        </p:nvCxnSpPr>
        <p:spPr>
          <a:xfrm>
            <a:off x="675389" y="551367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3FCF31B-955A-2348-96E8-6D2E33B9ADEC}"/>
              </a:ext>
            </a:extLst>
          </p:cNvPr>
          <p:cNvSpPr txBox="1"/>
          <p:nvPr/>
        </p:nvSpPr>
        <p:spPr>
          <a:xfrm>
            <a:off x="543922" y="496897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확장 기능 유무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FC11AF-F6B7-D94D-AAC7-D313F0D50FD9}"/>
              </a:ext>
            </a:extLst>
          </p:cNvPr>
          <p:cNvSpPr txBox="1"/>
          <p:nvPr/>
        </p:nvSpPr>
        <p:spPr>
          <a:xfrm>
            <a:off x="3231445" y="482125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995995-29EA-9D45-8C92-2FCC07C44719}"/>
              </a:ext>
            </a:extLst>
          </p:cNvPr>
          <p:cNvSpPr txBox="1"/>
          <p:nvPr/>
        </p:nvSpPr>
        <p:spPr>
          <a:xfrm>
            <a:off x="6499616" y="4795768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X</a:t>
            </a:r>
            <a:endParaRPr kumimoji="1" lang="ko-KR" altLang="en-US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59FE60-CFEE-1041-B217-0A5AEADC514B}"/>
              </a:ext>
            </a:extLst>
          </p:cNvPr>
          <p:cNvSpPr txBox="1"/>
          <p:nvPr/>
        </p:nvSpPr>
        <p:spPr>
          <a:xfrm>
            <a:off x="844192" y="5689051"/>
            <a:ext cx="105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Tex</a:t>
            </a:r>
            <a:r>
              <a:rPr kumimoji="1" lang="en-US" altLang="ko-KR" dirty="0"/>
              <a:t> </a:t>
            </a:r>
            <a:r>
              <a:rPr kumimoji="1" lang="ko-KR" altLang="en-US" dirty="0"/>
              <a:t>문법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B950F-9FD2-C74A-BF3C-2D5B97B87945}"/>
              </a:ext>
            </a:extLst>
          </p:cNvPr>
          <p:cNvSpPr txBox="1"/>
          <p:nvPr/>
        </p:nvSpPr>
        <p:spPr>
          <a:xfrm>
            <a:off x="3231445" y="559659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58072C-1A00-3742-A274-83474996E8F2}"/>
              </a:ext>
            </a:extLst>
          </p:cNvPr>
          <p:cNvSpPr txBox="1"/>
          <p:nvPr/>
        </p:nvSpPr>
        <p:spPr>
          <a:xfrm>
            <a:off x="6499616" y="5571108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0755E3-F7C7-3A4C-8729-D90FA033820B}"/>
              </a:ext>
            </a:extLst>
          </p:cNvPr>
          <p:cNvSpPr txBox="1"/>
          <p:nvPr/>
        </p:nvSpPr>
        <p:spPr>
          <a:xfrm>
            <a:off x="2308916" y="6079869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확장 프로그램 </a:t>
            </a:r>
            <a:r>
              <a:rPr kumimoji="1" lang="ko-KR" altLang="en-US" sz="1400" dirty="0" err="1"/>
              <a:t>설치시</a:t>
            </a:r>
            <a:r>
              <a:rPr kumimoji="1" lang="ko-KR" altLang="en-US" sz="1400" dirty="0"/>
              <a:t> 가능</a:t>
            </a: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11797C-C94A-7F4C-AFD2-8E9505D8C8DC}"/>
              </a:ext>
            </a:extLst>
          </p:cNvPr>
          <p:cNvCxnSpPr>
            <a:cxnSpLocks/>
          </p:cNvCxnSpPr>
          <p:nvPr/>
        </p:nvCxnSpPr>
        <p:spPr>
          <a:xfrm>
            <a:off x="675389" y="3429000"/>
            <a:ext cx="7899913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E2F51337-FA5C-ED4C-8904-B948B358C344}"/>
              </a:ext>
            </a:extLst>
          </p:cNvPr>
          <p:cNvCxnSpPr>
            <a:cxnSpLocks/>
          </p:cNvCxnSpPr>
          <p:nvPr/>
        </p:nvCxnSpPr>
        <p:spPr>
          <a:xfrm>
            <a:off x="675389" y="6525344"/>
            <a:ext cx="7899913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2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94846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서비스 방식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EDE5FCD-341E-C14B-B910-6BCC4FF3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26333"/>
            <a:ext cx="1327393" cy="13273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DD6E3C-1DA2-964A-9C69-CE7D1174A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47" y="1326333"/>
            <a:ext cx="2721995" cy="1327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CC9970-A132-F346-8468-012D8F052AFE}"/>
              </a:ext>
            </a:extLst>
          </p:cNvPr>
          <p:cNvSpPr txBox="1"/>
          <p:nvPr/>
        </p:nvSpPr>
        <p:spPr>
          <a:xfrm>
            <a:off x="2813357" y="2664060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0E9DD-3248-6349-B7FD-356222098303}"/>
              </a:ext>
            </a:extLst>
          </p:cNvPr>
          <p:cNvSpPr txBox="1"/>
          <p:nvPr/>
        </p:nvSpPr>
        <p:spPr>
          <a:xfrm>
            <a:off x="5981206" y="2664060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LaTex</a:t>
            </a:r>
            <a:r>
              <a:rPr kumimoji="1" lang="en-US" altLang="ko-KR" dirty="0"/>
              <a:t> Editors</a:t>
            </a:r>
            <a:endParaRPr kumimoji="1" lang="ko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D38C33E-20D7-AD42-9933-0EC3B173E76B}"/>
              </a:ext>
            </a:extLst>
          </p:cNvPr>
          <p:cNvCxnSpPr>
            <a:cxnSpLocks/>
          </p:cNvCxnSpPr>
          <p:nvPr/>
        </p:nvCxnSpPr>
        <p:spPr>
          <a:xfrm>
            <a:off x="675389" y="407351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2D4EFC-ABBE-1A49-AA3E-CE29A6E07167}"/>
              </a:ext>
            </a:extLst>
          </p:cNvPr>
          <p:cNvSpPr txBox="1"/>
          <p:nvPr/>
        </p:nvSpPr>
        <p:spPr>
          <a:xfrm>
            <a:off x="777636" y="42307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제공 방식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7154C7-F251-7A4B-9EB3-19E4A88F7CA5}"/>
              </a:ext>
            </a:extLst>
          </p:cNvPr>
          <p:cNvSpPr txBox="1"/>
          <p:nvPr/>
        </p:nvSpPr>
        <p:spPr>
          <a:xfrm>
            <a:off x="2713484" y="4227589"/>
            <a:ext cx="15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 Add in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ED5BAA-4653-3149-B2F7-9E42445A558A}"/>
              </a:ext>
            </a:extLst>
          </p:cNvPr>
          <p:cNvSpPr txBox="1"/>
          <p:nvPr/>
        </p:nvSpPr>
        <p:spPr>
          <a:xfrm>
            <a:off x="5363054" y="4186649"/>
            <a:ext cx="258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Chrome Extension App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7C38B5-92A0-6D4A-90E7-1A5B19111DED}"/>
              </a:ext>
            </a:extLst>
          </p:cNvPr>
          <p:cNvSpPr txBox="1"/>
          <p:nvPr/>
        </p:nvSpPr>
        <p:spPr>
          <a:xfrm>
            <a:off x="759990" y="3571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플랫폼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D863E1-361E-0446-8414-D8E4B9E3EAE8}"/>
              </a:ext>
            </a:extLst>
          </p:cNvPr>
          <p:cNvSpPr txBox="1"/>
          <p:nvPr/>
        </p:nvSpPr>
        <p:spPr>
          <a:xfrm>
            <a:off x="2896227" y="3568805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</a:t>
            </a:r>
            <a:endParaRPr kumimoji="1"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5B606F-10A8-C54B-BD37-959E4DEC8F52}"/>
              </a:ext>
            </a:extLst>
          </p:cNvPr>
          <p:cNvSpPr txBox="1"/>
          <p:nvPr/>
        </p:nvSpPr>
        <p:spPr>
          <a:xfrm>
            <a:off x="6326042" y="3546986"/>
            <a:ext cx="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684BEE2-4B01-AA47-B2D4-398766E0FF0D}"/>
              </a:ext>
            </a:extLst>
          </p:cNvPr>
          <p:cNvCxnSpPr>
            <a:cxnSpLocks/>
          </p:cNvCxnSpPr>
          <p:nvPr/>
        </p:nvCxnSpPr>
        <p:spPr>
          <a:xfrm>
            <a:off x="675389" y="479359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28ED2EA5-9BE4-DD49-ADE2-133682F18BAE}"/>
              </a:ext>
            </a:extLst>
          </p:cNvPr>
          <p:cNvCxnSpPr>
            <a:cxnSpLocks/>
          </p:cNvCxnSpPr>
          <p:nvPr/>
        </p:nvCxnSpPr>
        <p:spPr>
          <a:xfrm>
            <a:off x="675389" y="5513678"/>
            <a:ext cx="7899913" cy="0"/>
          </a:xfrm>
          <a:prstGeom prst="line">
            <a:avLst/>
          </a:prstGeom>
          <a:ln w="127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3FCF31B-955A-2348-96E8-6D2E33B9ADEC}"/>
              </a:ext>
            </a:extLst>
          </p:cNvPr>
          <p:cNvSpPr txBox="1"/>
          <p:nvPr/>
        </p:nvSpPr>
        <p:spPr>
          <a:xfrm>
            <a:off x="543922" y="496897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확장 기능 유무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FC11AF-F6B7-D94D-AAC7-D313F0D50FD9}"/>
              </a:ext>
            </a:extLst>
          </p:cNvPr>
          <p:cNvSpPr txBox="1"/>
          <p:nvPr/>
        </p:nvSpPr>
        <p:spPr>
          <a:xfrm>
            <a:off x="3231445" y="482125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995995-29EA-9D45-8C92-2FCC07C44719}"/>
              </a:ext>
            </a:extLst>
          </p:cNvPr>
          <p:cNvSpPr txBox="1"/>
          <p:nvPr/>
        </p:nvSpPr>
        <p:spPr>
          <a:xfrm>
            <a:off x="6499616" y="4795768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X</a:t>
            </a:r>
            <a:endParaRPr kumimoji="1" lang="ko-KR" altLang="en-US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59FE60-CFEE-1041-B217-0A5AEADC514B}"/>
              </a:ext>
            </a:extLst>
          </p:cNvPr>
          <p:cNvSpPr txBox="1"/>
          <p:nvPr/>
        </p:nvSpPr>
        <p:spPr>
          <a:xfrm>
            <a:off x="844192" y="5689051"/>
            <a:ext cx="105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Tex</a:t>
            </a:r>
            <a:r>
              <a:rPr kumimoji="1" lang="en-US" altLang="ko-KR" dirty="0"/>
              <a:t> </a:t>
            </a:r>
            <a:r>
              <a:rPr kumimoji="1" lang="ko-KR" altLang="en-US" dirty="0"/>
              <a:t>문법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B950F-9FD2-C74A-BF3C-2D5B97B87945}"/>
              </a:ext>
            </a:extLst>
          </p:cNvPr>
          <p:cNvSpPr txBox="1"/>
          <p:nvPr/>
        </p:nvSpPr>
        <p:spPr>
          <a:xfrm>
            <a:off x="3231445" y="559659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58072C-1A00-3742-A274-83474996E8F2}"/>
              </a:ext>
            </a:extLst>
          </p:cNvPr>
          <p:cNvSpPr txBox="1"/>
          <p:nvPr/>
        </p:nvSpPr>
        <p:spPr>
          <a:xfrm>
            <a:off x="6499616" y="5571108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O</a:t>
            </a:r>
            <a:endParaRPr kumimoji="1" lang="ko-KR" altLang="en-US" sz="3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0755E3-F7C7-3A4C-8729-D90FA033820B}"/>
              </a:ext>
            </a:extLst>
          </p:cNvPr>
          <p:cNvSpPr txBox="1"/>
          <p:nvPr/>
        </p:nvSpPr>
        <p:spPr>
          <a:xfrm>
            <a:off x="2308916" y="6079869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확장 프로그램 </a:t>
            </a:r>
            <a:r>
              <a:rPr kumimoji="1" lang="ko-KR" altLang="en-US" sz="1400" dirty="0" err="1"/>
              <a:t>설치시</a:t>
            </a:r>
            <a:r>
              <a:rPr kumimoji="1" lang="ko-KR" altLang="en-US" sz="1400" dirty="0"/>
              <a:t> 가능</a:t>
            </a: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11797C-C94A-7F4C-AFD2-8E9505D8C8DC}"/>
              </a:ext>
            </a:extLst>
          </p:cNvPr>
          <p:cNvCxnSpPr>
            <a:cxnSpLocks/>
          </p:cNvCxnSpPr>
          <p:nvPr/>
        </p:nvCxnSpPr>
        <p:spPr>
          <a:xfrm>
            <a:off x="675389" y="3429000"/>
            <a:ext cx="7899913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E2F51337-FA5C-ED4C-8904-B948B358C344}"/>
              </a:ext>
            </a:extLst>
          </p:cNvPr>
          <p:cNvCxnSpPr>
            <a:cxnSpLocks/>
          </p:cNvCxnSpPr>
          <p:nvPr/>
        </p:nvCxnSpPr>
        <p:spPr>
          <a:xfrm>
            <a:off x="675389" y="6525344"/>
            <a:ext cx="7899913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D4A45BE-D842-7640-A45F-89CA5099CDF6}"/>
              </a:ext>
            </a:extLst>
          </p:cNvPr>
          <p:cNvSpPr>
            <a:spLocks noChangeAspect="1"/>
          </p:cNvSpPr>
          <p:nvPr/>
        </p:nvSpPr>
        <p:spPr>
          <a:xfrm>
            <a:off x="2189721" y="964380"/>
            <a:ext cx="2398474" cy="2307420"/>
          </a:xfrm>
          <a:prstGeom prst="ellipse">
            <a:avLst/>
          </a:prstGeom>
          <a:noFill/>
          <a:ln w="349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1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3A00E-B832-49C0-ADFA-AD1596C8284C}"/>
              </a:ext>
            </a:extLst>
          </p:cNvPr>
          <p:cNvSpPr/>
          <p:nvPr/>
        </p:nvSpPr>
        <p:spPr>
          <a:xfrm>
            <a:off x="2897560" y="2059686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단어 선택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때문에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시간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소모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함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2DC37-A42D-4359-8C1B-273D7007934D}"/>
              </a:ext>
            </a:extLst>
          </p:cNvPr>
          <p:cNvSpPr/>
          <p:nvPr/>
        </p:nvSpPr>
        <p:spPr>
          <a:xfrm>
            <a:off x="2897560" y="5025842"/>
            <a:ext cx="6120680" cy="884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사용자가 </a:t>
            </a:r>
            <a:r>
              <a:rPr lang="ko-KR" altLang="en-US" dirty="0"/>
              <a:t>사전을 참조하지 않고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빠르고 편하게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작성을 할 수 있게 함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03D0CC-2187-4328-9D4A-7F4EC86A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84" y="1546503"/>
            <a:ext cx="1440160" cy="14401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A30BE0-3AEA-4BC2-A8C9-A3E5270109E7}"/>
              </a:ext>
            </a:extLst>
          </p:cNvPr>
          <p:cNvSpPr/>
          <p:nvPr/>
        </p:nvSpPr>
        <p:spPr>
          <a:xfrm>
            <a:off x="2897560" y="3616300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-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적절한 표현 선정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때문에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고민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함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011447-451A-4139-876B-6543F21C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17" y="3071544"/>
            <a:ext cx="1378254" cy="13782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F903C3-E816-4861-ABB2-452A6321E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17" y="4566055"/>
            <a:ext cx="1520331" cy="15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7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프로젝트 범위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3A00E-B832-49C0-ADFA-AD1596C8284C}"/>
              </a:ext>
            </a:extLst>
          </p:cNvPr>
          <p:cNvSpPr/>
          <p:nvPr/>
        </p:nvSpPr>
        <p:spPr>
          <a:xfrm>
            <a:off x="2897560" y="1839130"/>
            <a:ext cx="6120680" cy="8697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lvl="0" indent="-285750" fontAlgn="base" latinLnBrk="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논문 작성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은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대부분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영어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로 이루어지므로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영어 표현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에 한정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2DC37-A42D-4359-8C1B-273D7007934D}"/>
              </a:ext>
            </a:extLst>
          </p:cNvPr>
          <p:cNvSpPr/>
          <p:nvPr/>
        </p:nvSpPr>
        <p:spPr>
          <a:xfrm>
            <a:off x="2897560" y="5025842"/>
            <a:ext cx="612068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프로그램은 </a:t>
            </a:r>
            <a:r>
              <a:rPr lang="en-US" altLang="ko-KR" b="1" dirty="0"/>
              <a:t>MS Word</a:t>
            </a:r>
            <a:r>
              <a:rPr lang="ko-KR" altLang="en-US" dirty="0"/>
              <a:t>의</a:t>
            </a:r>
            <a:r>
              <a:rPr lang="en-US" altLang="ko-KR" b="1" dirty="0"/>
              <a:t> Add-in</a:t>
            </a:r>
            <a:r>
              <a:rPr lang="ko-KR" altLang="en-US" b="1" dirty="0"/>
              <a:t> </a:t>
            </a:r>
            <a:r>
              <a:rPr lang="ko-KR" altLang="en-US" dirty="0"/>
              <a:t>형식으로 </a:t>
            </a:r>
            <a:r>
              <a:rPr lang="ko-KR" altLang="en-US" b="1" dirty="0"/>
              <a:t>동작함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Chrome plug-in, Android app</a:t>
            </a:r>
            <a:r>
              <a:rPr lang="ko-KR" altLang="en-US" dirty="0"/>
              <a:t>도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FF9A01-A2D4-4234-BE97-8013085FE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17" y="1607314"/>
            <a:ext cx="1274077" cy="1274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502DB2-9C24-479D-85A6-CA5B32AEC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84" y="3114215"/>
            <a:ext cx="1409132" cy="14091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EEB1A9-833D-4DB1-8682-B9660F317899}"/>
              </a:ext>
            </a:extLst>
          </p:cNvPr>
          <p:cNvSpPr/>
          <p:nvPr/>
        </p:nvSpPr>
        <p:spPr>
          <a:xfrm>
            <a:off x="2897560" y="3429000"/>
            <a:ext cx="612068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base" latinLnBrk="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‘Computer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Science’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분야의 논문을 학습 데이터로 이용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9C4488-A35E-4D4D-8246-0938DC663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16" y="4756171"/>
            <a:ext cx="1327393" cy="13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2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경쟁사 분석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DE6AC02-EF15-D44F-AA45-F9739104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75" y="1634177"/>
            <a:ext cx="1699772" cy="8289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4055D4-CF81-824E-A322-AAF113C91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29837"/>
            <a:ext cx="1699772" cy="3983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4A0034-D750-EF48-8D57-90166D970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43" y="1324101"/>
            <a:ext cx="1224136" cy="1050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5E25E4-C010-B544-B7F7-F1A245B6D21C}"/>
              </a:ext>
            </a:extLst>
          </p:cNvPr>
          <p:cNvSpPr txBox="1"/>
          <p:nvPr/>
        </p:nvSpPr>
        <p:spPr>
          <a:xfrm>
            <a:off x="7202267" y="2387515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Paper Cat</a:t>
            </a:r>
            <a:endParaRPr kumimoji="1" lang="ko-KR" altLang="en-US" b="1" dirty="0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3FDFD66-1908-9E46-A8E5-8CE8581737AE}"/>
              </a:ext>
            </a:extLst>
          </p:cNvPr>
          <p:cNvCxnSpPr>
            <a:cxnSpLocks/>
          </p:cNvCxnSpPr>
          <p:nvPr/>
        </p:nvCxnSpPr>
        <p:spPr>
          <a:xfrm>
            <a:off x="354159" y="2765940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DDB258C-A71C-814F-9936-58C0E66CDAE6}"/>
              </a:ext>
            </a:extLst>
          </p:cNvPr>
          <p:cNvCxnSpPr>
            <a:cxnSpLocks/>
          </p:cNvCxnSpPr>
          <p:nvPr/>
        </p:nvCxnSpPr>
        <p:spPr>
          <a:xfrm>
            <a:off x="323528" y="6597352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000E883-31A5-1D47-BE67-AA11C0B3D71D}"/>
              </a:ext>
            </a:extLst>
          </p:cNvPr>
          <p:cNvCxnSpPr>
            <a:cxnSpLocks/>
          </p:cNvCxnSpPr>
          <p:nvPr/>
        </p:nvCxnSpPr>
        <p:spPr>
          <a:xfrm>
            <a:off x="354159" y="3645024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50946242-902B-D849-A4A5-ECD33F3AEE4C}"/>
              </a:ext>
            </a:extLst>
          </p:cNvPr>
          <p:cNvCxnSpPr>
            <a:cxnSpLocks/>
          </p:cNvCxnSpPr>
          <p:nvPr/>
        </p:nvCxnSpPr>
        <p:spPr>
          <a:xfrm>
            <a:off x="354159" y="4581128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659DD9A-F12F-9F49-8B74-39445471E97C}"/>
              </a:ext>
            </a:extLst>
          </p:cNvPr>
          <p:cNvCxnSpPr>
            <a:cxnSpLocks/>
          </p:cNvCxnSpPr>
          <p:nvPr/>
        </p:nvCxnSpPr>
        <p:spPr>
          <a:xfrm>
            <a:off x="354159" y="5589240"/>
            <a:ext cx="8250289" cy="0"/>
          </a:xfrm>
          <a:prstGeom prst="line">
            <a:avLst/>
          </a:prstGeom>
          <a:ln w="25400">
            <a:solidFill>
              <a:srgbClr val="3CC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F60E45-7A84-ED47-A2C3-AF32A6FD5D37}"/>
              </a:ext>
            </a:extLst>
          </p:cNvPr>
          <p:cNvSpPr txBox="1"/>
          <p:nvPr/>
        </p:nvSpPr>
        <p:spPr>
          <a:xfrm>
            <a:off x="435150" y="2889810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문맥 기반</a:t>
            </a:r>
            <a:endParaRPr kumimoji="1" lang="en-US" altLang="ko-KR" dirty="0"/>
          </a:p>
          <a:p>
            <a:r>
              <a:rPr kumimoji="1" lang="ko-KR" altLang="en-US" dirty="0"/>
              <a:t>단어 추천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F37593-9FC3-BF48-BC9D-BE6C3C9DA9E0}"/>
              </a:ext>
            </a:extLst>
          </p:cNvPr>
          <p:cNvSpPr txBox="1"/>
          <p:nvPr/>
        </p:nvSpPr>
        <p:spPr>
          <a:xfrm>
            <a:off x="326844" y="380442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Domain</a:t>
            </a:r>
            <a:r>
              <a:rPr kumimoji="1" lang="ko-KR" altLang="en-US" dirty="0"/>
              <a:t> 특화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단어 추천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41452-EC68-2041-BA69-47DC7D1E6094}"/>
              </a:ext>
            </a:extLst>
          </p:cNvPr>
          <p:cNvSpPr txBox="1"/>
          <p:nvPr/>
        </p:nvSpPr>
        <p:spPr>
          <a:xfrm>
            <a:off x="675389" y="47620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문법</a:t>
            </a:r>
            <a:endParaRPr kumimoji="1" lang="en-US" altLang="ko-KR" dirty="0"/>
          </a:p>
          <a:p>
            <a:r>
              <a:rPr kumimoji="1" lang="ko-KR" altLang="en-US" dirty="0"/>
              <a:t>교정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1DE6A4-619D-2E46-90D3-AB82C2A0939E}"/>
              </a:ext>
            </a:extLst>
          </p:cNvPr>
          <p:cNvSpPr txBox="1"/>
          <p:nvPr/>
        </p:nvSpPr>
        <p:spPr>
          <a:xfrm>
            <a:off x="479567" y="5770130"/>
            <a:ext cx="105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Tex</a:t>
            </a:r>
            <a:r>
              <a:rPr kumimoji="1" lang="ko-KR" altLang="en-US" dirty="0"/>
              <a:t> 문법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지원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F3C19EA-2C49-A543-B3CE-FCA0C070666F}"/>
              </a:ext>
            </a:extLst>
          </p:cNvPr>
          <p:cNvSpPr>
            <a:spLocks noChangeAspect="1"/>
          </p:cNvSpPr>
          <p:nvPr/>
        </p:nvSpPr>
        <p:spPr>
          <a:xfrm>
            <a:off x="7444670" y="2858408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2F7B6FA-CC9D-A243-9B3D-743949950409}"/>
              </a:ext>
            </a:extLst>
          </p:cNvPr>
          <p:cNvSpPr>
            <a:spLocks noChangeAspect="1"/>
          </p:cNvSpPr>
          <p:nvPr/>
        </p:nvSpPr>
        <p:spPr>
          <a:xfrm>
            <a:off x="7444670" y="3764958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4AEF0D-0D9D-0B47-BD78-018992A8D377}"/>
              </a:ext>
            </a:extLst>
          </p:cNvPr>
          <p:cNvSpPr>
            <a:spLocks noChangeAspect="1"/>
          </p:cNvSpPr>
          <p:nvPr/>
        </p:nvSpPr>
        <p:spPr>
          <a:xfrm>
            <a:off x="7444670" y="5754179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5699176-8FEB-1D40-8CC8-C337C4716518}"/>
              </a:ext>
            </a:extLst>
          </p:cNvPr>
          <p:cNvSpPr>
            <a:spLocks noChangeAspect="1"/>
          </p:cNvSpPr>
          <p:nvPr/>
        </p:nvSpPr>
        <p:spPr>
          <a:xfrm>
            <a:off x="2786489" y="4754043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AD7CBA4-D069-3142-9FE9-E82D45D0A008}"/>
              </a:ext>
            </a:extLst>
          </p:cNvPr>
          <p:cNvSpPr>
            <a:spLocks noChangeAspect="1"/>
          </p:cNvSpPr>
          <p:nvPr/>
        </p:nvSpPr>
        <p:spPr>
          <a:xfrm>
            <a:off x="5117520" y="5753585"/>
            <a:ext cx="662282" cy="662282"/>
          </a:xfrm>
          <a:prstGeom prst="ellipse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십자형[C] 45">
            <a:extLst>
              <a:ext uri="{FF2B5EF4-FFF2-40B4-BE49-F238E27FC236}">
                <a16:creationId xmlns:a16="http://schemas.microsoft.com/office/drawing/2014/main" id="{31362A01-DA5C-9243-A727-5DCA5773DB0C}"/>
              </a:ext>
            </a:extLst>
          </p:cNvPr>
          <p:cNvSpPr>
            <a:spLocks noChangeAspect="1"/>
          </p:cNvSpPr>
          <p:nvPr/>
        </p:nvSpPr>
        <p:spPr>
          <a:xfrm rot="2700000">
            <a:off x="2786489" y="2854514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십자형[C] 46">
            <a:extLst>
              <a:ext uri="{FF2B5EF4-FFF2-40B4-BE49-F238E27FC236}">
                <a16:creationId xmlns:a16="http://schemas.microsoft.com/office/drawing/2014/main" id="{17BA8F7F-1849-2B48-AD27-8018AADABE79}"/>
              </a:ext>
            </a:extLst>
          </p:cNvPr>
          <p:cNvSpPr>
            <a:spLocks noChangeAspect="1"/>
          </p:cNvSpPr>
          <p:nvPr/>
        </p:nvSpPr>
        <p:spPr>
          <a:xfrm rot="2700000">
            <a:off x="2786489" y="3799325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십자형[C] 47">
            <a:extLst>
              <a:ext uri="{FF2B5EF4-FFF2-40B4-BE49-F238E27FC236}">
                <a16:creationId xmlns:a16="http://schemas.microsoft.com/office/drawing/2014/main" id="{51AA2F48-74EF-2741-8F5C-E59C2B4876D6}"/>
              </a:ext>
            </a:extLst>
          </p:cNvPr>
          <p:cNvSpPr>
            <a:spLocks noChangeAspect="1"/>
          </p:cNvSpPr>
          <p:nvPr/>
        </p:nvSpPr>
        <p:spPr>
          <a:xfrm rot="2700000">
            <a:off x="2715530" y="5761535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십자형[C] 48">
            <a:extLst>
              <a:ext uri="{FF2B5EF4-FFF2-40B4-BE49-F238E27FC236}">
                <a16:creationId xmlns:a16="http://schemas.microsoft.com/office/drawing/2014/main" id="{F0F6149B-BFCE-2147-9440-3E185AEC4919}"/>
              </a:ext>
            </a:extLst>
          </p:cNvPr>
          <p:cNvSpPr>
            <a:spLocks noChangeAspect="1"/>
          </p:cNvSpPr>
          <p:nvPr/>
        </p:nvSpPr>
        <p:spPr>
          <a:xfrm rot="2700000">
            <a:off x="5090193" y="2881835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십자형[C] 49">
            <a:extLst>
              <a:ext uri="{FF2B5EF4-FFF2-40B4-BE49-F238E27FC236}">
                <a16:creationId xmlns:a16="http://schemas.microsoft.com/office/drawing/2014/main" id="{A5DA90B9-A935-D346-933D-823F4AACFF2C}"/>
              </a:ext>
            </a:extLst>
          </p:cNvPr>
          <p:cNvSpPr>
            <a:spLocks noChangeAspect="1"/>
          </p:cNvSpPr>
          <p:nvPr/>
        </p:nvSpPr>
        <p:spPr>
          <a:xfrm rot="2700000">
            <a:off x="5117520" y="3781683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십자형[C] 50">
            <a:extLst>
              <a:ext uri="{FF2B5EF4-FFF2-40B4-BE49-F238E27FC236}">
                <a16:creationId xmlns:a16="http://schemas.microsoft.com/office/drawing/2014/main" id="{07C397AD-2EB7-B042-B8CB-ADE442C58108}"/>
              </a:ext>
            </a:extLst>
          </p:cNvPr>
          <p:cNvSpPr>
            <a:spLocks noChangeAspect="1"/>
          </p:cNvSpPr>
          <p:nvPr/>
        </p:nvSpPr>
        <p:spPr>
          <a:xfrm rot="2700000">
            <a:off x="5117520" y="4707623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십자형[C] 51">
            <a:extLst>
              <a:ext uri="{FF2B5EF4-FFF2-40B4-BE49-F238E27FC236}">
                <a16:creationId xmlns:a16="http://schemas.microsoft.com/office/drawing/2014/main" id="{0048F956-4B43-6142-8D4E-BCB6965D4D1A}"/>
              </a:ext>
            </a:extLst>
          </p:cNvPr>
          <p:cNvSpPr>
            <a:spLocks noChangeAspect="1"/>
          </p:cNvSpPr>
          <p:nvPr/>
        </p:nvSpPr>
        <p:spPr>
          <a:xfrm rot="2700000">
            <a:off x="7444670" y="4728809"/>
            <a:ext cx="662282" cy="662282"/>
          </a:xfrm>
          <a:prstGeom prst="plus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80AAAC5-1C53-FE4F-9E0D-091C8C45F3E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775811" y="836712"/>
            <a:ext cx="0" cy="487389"/>
          </a:xfrm>
          <a:prstGeom prst="straightConnector1">
            <a:avLst/>
          </a:prstGeom>
          <a:ln w="38100">
            <a:solidFill>
              <a:srgbClr val="3CC3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시장 분석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8D8ACF-A6B7-4949-B6DB-05F371F36C54}"/>
              </a:ext>
            </a:extLst>
          </p:cNvPr>
          <p:cNvGrpSpPr/>
          <p:nvPr/>
        </p:nvGrpSpPr>
        <p:grpSpPr>
          <a:xfrm>
            <a:off x="116971" y="1607314"/>
            <a:ext cx="5184176" cy="5184176"/>
            <a:chOff x="116971" y="1607314"/>
            <a:chExt cx="5184176" cy="518417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E87DA9-7DF0-894A-81E6-32975619F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971" y="1607314"/>
              <a:ext cx="5184176" cy="51841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1B02A3F-7E61-C246-97EA-A09CBD349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2462831"/>
              <a:ext cx="4328659" cy="43286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3BF94FF-F19E-7E47-88B2-A0D94CCCA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455" y="3573016"/>
              <a:ext cx="3212113" cy="321211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AAD3B6-7C1B-9B41-8FFF-9E17117B2557}"/>
              </a:ext>
            </a:extLst>
          </p:cNvPr>
          <p:cNvSpPr txBox="1"/>
          <p:nvPr/>
        </p:nvSpPr>
        <p:spPr>
          <a:xfrm>
            <a:off x="2389212" y="1679691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TAM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F294-0995-094A-8532-78CFD7EC4083}"/>
              </a:ext>
            </a:extLst>
          </p:cNvPr>
          <p:cNvSpPr txBox="1"/>
          <p:nvPr/>
        </p:nvSpPr>
        <p:spPr>
          <a:xfrm>
            <a:off x="2389212" y="258798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04F8A-60D7-EA45-9304-A8BC3F9EA792}"/>
              </a:ext>
            </a:extLst>
          </p:cNvPr>
          <p:cNvSpPr txBox="1"/>
          <p:nvPr/>
        </p:nvSpPr>
        <p:spPr>
          <a:xfrm>
            <a:off x="2360582" y="370880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SOM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25B6680-4685-CE4D-9667-90BA8825C967}"/>
              </a:ext>
            </a:extLst>
          </p:cNvPr>
          <p:cNvCxnSpPr/>
          <p:nvPr/>
        </p:nvCxnSpPr>
        <p:spPr>
          <a:xfrm flipV="1">
            <a:off x="3088442" y="1096168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15DE0F-1FFF-E146-969F-3BF4F165A68D}"/>
              </a:ext>
            </a:extLst>
          </p:cNvPr>
          <p:cNvCxnSpPr>
            <a:cxnSpLocks/>
          </p:cNvCxnSpPr>
          <p:nvPr/>
        </p:nvCxnSpPr>
        <p:spPr>
          <a:xfrm>
            <a:off x="3924670" y="1105091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2A097-69D1-C243-93DB-82EB3AC41C80}"/>
              </a:ext>
            </a:extLst>
          </p:cNvPr>
          <p:cNvSpPr txBox="1"/>
          <p:nvPr/>
        </p:nvSpPr>
        <p:spPr>
          <a:xfrm>
            <a:off x="4921321" y="92788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2207</a:t>
            </a:r>
            <a:r>
              <a:rPr kumimoji="1" lang="ko-KR" altLang="en-US" b="1" dirty="0"/>
              <a:t> 천억원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8D25D3-A892-DE42-8FA5-CC92DE0E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38" y="1352696"/>
            <a:ext cx="1327393" cy="13273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40D98B-FA69-F041-89D7-8BA695440931}"/>
              </a:ext>
            </a:extLst>
          </p:cNvPr>
          <p:cNvSpPr txBox="1"/>
          <p:nvPr/>
        </p:nvSpPr>
        <p:spPr>
          <a:xfrm>
            <a:off x="6392258" y="1679691"/>
            <a:ext cx="2767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MS Word,</a:t>
            </a:r>
            <a:r>
              <a:rPr kumimoji="1" lang="ko-KR" altLang="en-US" dirty="0"/>
              <a:t> 한글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Overleaf</a:t>
            </a:r>
          </a:p>
          <a:p>
            <a:r>
              <a:rPr kumimoji="1" lang="ko-KR" altLang="en-US" dirty="0"/>
              <a:t>등등 문서 편집기</a:t>
            </a:r>
            <a:endParaRPr kumimoji="1" lang="en-US" altLang="ko-KR" dirty="0"/>
          </a:p>
          <a:p>
            <a:r>
              <a:rPr kumimoji="1" lang="ko-KR" altLang="en-US" dirty="0"/>
              <a:t> 한국 시장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895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2539" y="468197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시장 분석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8D8ACF-A6B7-4949-B6DB-05F371F36C54}"/>
              </a:ext>
            </a:extLst>
          </p:cNvPr>
          <p:cNvGrpSpPr/>
          <p:nvPr/>
        </p:nvGrpSpPr>
        <p:grpSpPr>
          <a:xfrm>
            <a:off x="116971" y="1607314"/>
            <a:ext cx="5184176" cy="5184176"/>
            <a:chOff x="116971" y="1607314"/>
            <a:chExt cx="5184176" cy="518417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E87DA9-7DF0-894A-81E6-32975619F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971" y="1607314"/>
              <a:ext cx="5184176" cy="51841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1B02A3F-7E61-C246-97EA-A09CBD349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2462831"/>
              <a:ext cx="4328659" cy="43286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3BF94FF-F19E-7E47-88B2-A0D94CCCA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455" y="3573016"/>
              <a:ext cx="3212113" cy="321211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AAD3B6-7C1B-9B41-8FFF-9E17117B2557}"/>
              </a:ext>
            </a:extLst>
          </p:cNvPr>
          <p:cNvSpPr txBox="1"/>
          <p:nvPr/>
        </p:nvSpPr>
        <p:spPr>
          <a:xfrm>
            <a:off x="2389212" y="1679691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TAM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F294-0995-094A-8532-78CFD7EC4083}"/>
              </a:ext>
            </a:extLst>
          </p:cNvPr>
          <p:cNvSpPr txBox="1"/>
          <p:nvPr/>
        </p:nvSpPr>
        <p:spPr>
          <a:xfrm>
            <a:off x="2389212" y="258798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04F8A-60D7-EA45-9304-A8BC3F9EA792}"/>
              </a:ext>
            </a:extLst>
          </p:cNvPr>
          <p:cNvSpPr txBox="1"/>
          <p:nvPr/>
        </p:nvSpPr>
        <p:spPr>
          <a:xfrm>
            <a:off x="2360582" y="370880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SOM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25B6680-4685-CE4D-9667-90BA8825C967}"/>
              </a:ext>
            </a:extLst>
          </p:cNvPr>
          <p:cNvCxnSpPr/>
          <p:nvPr/>
        </p:nvCxnSpPr>
        <p:spPr>
          <a:xfrm flipV="1">
            <a:off x="3088442" y="1096168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15DE0F-1FFF-E146-969F-3BF4F165A68D}"/>
              </a:ext>
            </a:extLst>
          </p:cNvPr>
          <p:cNvCxnSpPr>
            <a:cxnSpLocks/>
          </p:cNvCxnSpPr>
          <p:nvPr/>
        </p:nvCxnSpPr>
        <p:spPr>
          <a:xfrm>
            <a:off x="3924670" y="1105091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2A097-69D1-C243-93DB-82EB3AC41C80}"/>
              </a:ext>
            </a:extLst>
          </p:cNvPr>
          <p:cNvSpPr txBox="1"/>
          <p:nvPr/>
        </p:nvSpPr>
        <p:spPr>
          <a:xfrm>
            <a:off x="4921321" y="92788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2207</a:t>
            </a:r>
            <a:r>
              <a:rPr kumimoji="1" lang="ko-KR" altLang="en-US" b="1" dirty="0"/>
              <a:t> 억원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20A3AB-6F0E-DB40-9102-3E9C76A77453}"/>
              </a:ext>
            </a:extLst>
          </p:cNvPr>
          <p:cNvCxnSpPr/>
          <p:nvPr/>
        </p:nvCxnSpPr>
        <p:spPr>
          <a:xfrm flipV="1">
            <a:off x="3088442" y="2111602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14C89C4-BD8F-8C45-B383-EF480C44ED52}"/>
              </a:ext>
            </a:extLst>
          </p:cNvPr>
          <p:cNvCxnSpPr>
            <a:cxnSpLocks/>
          </p:cNvCxnSpPr>
          <p:nvPr/>
        </p:nvCxnSpPr>
        <p:spPr>
          <a:xfrm>
            <a:off x="3924670" y="2120525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2DE40C-6010-FF4F-A292-6817F7F6D6DD}"/>
              </a:ext>
            </a:extLst>
          </p:cNvPr>
          <p:cNvSpPr/>
          <p:nvPr/>
        </p:nvSpPr>
        <p:spPr>
          <a:xfrm>
            <a:off x="4890733" y="1913113"/>
            <a:ext cx="4142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10</a:t>
            </a:r>
            <a:r>
              <a:rPr kumimoji="1" lang="ko-KR" altLang="en-US" b="1" dirty="0"/>
              <a:t>명중 </a:t>
            </a:r>
            <a:r>
              <a:rPr kumimoji="1" lang="en-US" altLang="ko-KR" b="1" dirty="0"/>
              <a:t>7</a:t>
            </a:r>
            <a:r>
              <a:rPr kumimoji="1" lang="ko-KR" altLang="en-US" b="1" dirty="0"/>
              <a:t>명이 글쓰기에 어려움을 겪음</a:t>
            </a:r>
            <a:endParaRPr kumimoji="1" lang="en-US" altLang="ko-KR" b="1" dirty="0"/>
          </a:p>
          <a:p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1542</a:t>
            </a:r>
            <a:r>
              <a:rPr kumimoji="1" lang="ko-KR" altLang="en-US" b="1" dirty="0"/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18302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2539" y="468197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시장 분석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8D8ACF-A6B7-4949-B6DB-05F371F36C54}"/>
              </a:ext>
            </a:extLst>
          </p:cNvPr>
          <p:cNvGrpSpPr/>
          <p:nvPr/>
        </p:nvGrpSpPr>
        <p:grpSpPr>
          <a:xfrm>
            <a:off x="116971" y="1607314"/>
            <a:ext cx="5184176" cy="5184176"/>
            <a:chOff x="116971" y="1607314"/>
            <a:chExt cx="5184176" cy="518417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E87DA9-7DF0-894A-81E6-32975619F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971" y="1607314"/>
              <a:ext cx="5184176" cy="51841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1B02A3F-7E61-C246-97EA-A09CBD349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552" y="2462831"/>
              <a:ext cx="4328659" cy="43286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3BF94FF-F19E-7E47-88B2-A0D94CCCA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6455" y="3573016"/>
              <a:ext cx="3212113" cy="321211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AAD3B6-7C1B-9B41-8FFF-9E17117B2557}"/>
              </a:ext>
            </a:extLst>
          </p:cNvPr>
          <p:cNvSpPr txBox="1"/>
          <p:nvPr/>
        </p:nvSpPr>
        <p:spPr>
          <a:xfrm>
            <a:off x="2389212" y="1679691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TAM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F294-0995-094A-8532-78CFD7EC4083}"/>
              </a:ext>
            </a:extLst>
          </p:cNvPr>
          <p:cNvSpPr txBox="1"/>
          <p:nvPr/>
        </p:nvSpPr>
        <p:spPr>
          <a:xfrm>
            <a:off x="2389212" y="258798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SAM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04F8A-60D7-EA45-9304-A8BC3F9EA792}"/>
              </a:ext>
            </a:extLst>
          </p:cNvPr>
          <p:cNvSpPr txBox="1"/>
          <p:nvPr/>
        </p:nvSpPr>
        <p:spPr>
          <a:xfrm>
            <a:off x="2360582" y="370880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SOM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25B6680-4685-CE4D-9667-90BA8825C967}"/>
              </a:ext>
            </a:extLst>
          </p:cNvPr>
          <p:cNvCxnSpPr/>
          <p:nvPr/>
        </p:nvCxnSpPr>
        <p:spPr>
          <a:xfrm flipV="1">
            <a:off x="3088442" y="1096168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15DE0F-1FFF-E146-969F-3BF4F165A68D}"/>
              </a:ext>
            </a:extLst>
          </p:cNvPr>
          <p:cNvCxnSpPr>
            <a:cxnSpLocks/>
          </p:cNvCxnSpPr>
          <p:nvPr/>
        </p:nvCxnSpPr>
        <p:spPr>
          <a:xfrm>
            <a:off x="3924670" y="1105091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2A097-69D1-C243-93DB-82EB3AC41C80}"/>
              </a:ext>
            </a:extLst>
          </p:cNvPr>
          <p:cNvSpPr txBox="1"/>
          <p:nvPr/>
        </p:nvSpPr>
        <p:spPr>
          <a:xfrm>
            <a:off x="4921321" y="92788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2207</a:t>
            </a:r>
            <a:r>
              <a:rPr kumimoji="1" lang="ko-KR" altLang="en-US" b="1" dirty="0"/>
              <a:t> 억원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6E20A3AB-6F0E-DB40-9102-3E9C76A77453}"/>
              </a:ext>
            </a:extLst>
          </p:cNvPr>
          <p:cNvCxnSpPr/>
          <p:nvPr/>
        </p:nvCxnSpPr>
        <p:spPr>
          <a:xfrm flipV="1">
            <a:off x="3088442" y="2111602"/>
            <a:ext cx="853368" cy="7838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14C89C4-BD8F-8C45-B383-EF480C44ED52}"/>
              </a:ext>
            </a:extLst>
          </p:cNvPr>
          <p:cNvCxnSpPr>
            <a:cxnSpLocks/>
          </p:cNvCxnSpPr>
          <p:nvPr/>
        </p:nvCxnSpPr>
        <p:spPr>
          <a:xfrm>
            <a:off x="3924670" y="2120525"/>
            <a:ext cx="961229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2DE40C-6010-FF4F-A292-6817F7F6D6DD}"/>
              </a:ext>
            </a:extLst>
          </p:cNvPr>
          <p:cNvSpPr/>
          <p:nvPr/>
        </p:nvSpPr>
        <p:spPr>
          <a:xfrm>
            <a:off x="4890733" y="1913113"/>
            <a:ext cx="4142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/>
              <a:t>10</a:t>
            </a:r>
            <a:r>
              <a:rPr kumimoji="1" lang="ko-KR" altLang="en-US" b="1" dirty="0"/>
              <a:t>명중 </a:t>
            </a:r>
            <a:r>
              <a:rPr kumimoji="1" lang="en-US" altLang="ko-KR" b="1" dirty="0"/>
              <a:t>7</a:t>
            </a:r>
            <a:r>
              <a:rPr kumimoji="1" lang="ko-KR" altLang="en-US" b="1" dirty="0"/>
              <a:t>명이 글쓰기에 어려움을 겪음</a:t>
            </a:r>
            <a:endParaRPr kumimoji="1" lang="en-US" altLang="ko-KR" b="1" dirty="0"/>
          </a:p>
          <a:p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1542</a:t>
            </a:r>
            <a:r>
              <a:rPr kumimoji="1" lang="ko-KR" altLang="en-US" b="1" dirty="0"/>
              <a:t>억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31660F3-E974-A24F-8344-87D2EEBCE6A7}"/>
              </a:ext>
            </a:extLst>
          </p:cNvPr>
          <p:cNvCxnSpPr>
            <a:cxnSpLocks/>
          </p:cNvCxnSpPr>
          <p:nvPr/>
        </p:nvCxnSpPr>
        <p:spPr>
          <a:xfrm flipV="1">
            <a:off x="3144516" y="3200801"/>
            <a:ext cx="853368" cy="78386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2764152-8C41-F949-93EF-222449FFD6BD}"/>
              </a:ext>
            </a:extLst>
          </p:cNvPr>
          <p:cNvCxnSpPr>
            <a:cxnSpLocks/>
          </p:cNvCxnSpPr>
          <p:nvPr/>
        </p:nvCxnSpPr>
        <p:spPr>
          <a:xfrm flipV="1">
            <a:off x="3980744" y="3205563"/>
            <a:ext cx="2085813" cy="416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0D2F2B-E437-0A46-95C1-7D26B4874322}"/>
              </a:ext>
            </a:extLst>
          </p:cNvPr>
          <p:cNvSpPr txBox="1"/>
          <p:nvPr/>
        </p:nvSpPr>
        <p:spPr>
          <a:xfrm>
            <a:off x="5368218" y="3592733"/>
            <a:ext cx="36006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대학생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r>
              <a:rPr kumimoji="1" lang="ko-KR" altLang="en-US" dirty="0"/>
              <a:t>대학원생 </a:t>
            </a:r>
            <a:r>
              <a:rPr kumimoji="1" lang="en-US" altLang="ko-KR" dirty="0"/>
              <a:t>33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r>
              <a:rPr kumimoji="1" lang="ko-KR" altLang="en-US" dirty="0"/>
              <a:t>교수 </a:t>
            </a:r>
            <a:r>
              <a:rPr kumimoji="1" lang="en-US" altLang="ko-KR" dirty="0"/>
              <a:t>8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총 </a:t>
            </a:r>
            <a:r>
              <a:rPr kumimoji="1" lang="en-US" altLang="ko-KR" dirty="0"/>
              <a:t>330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월 </a:t>
            </a:r>
            <a:r>
              <a:rPr kumimoji="1" lang="en-US" altLang="ko-KR" dirty="0"/>
              <a:t>5</a:t>
            </a:r>
            <a:r>
              <a:rPr kumimoji="1" lang="ko-KR" altLang="en-US" dirty="0"/>
              <a:t>천원의 구독료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5%</a:t>
            </a:r>
            <a:r>
              <a:rPr kumimoji="1" lang="ko-KR" altLang="en-US" dirty="0"/>
              <a:t> 의 사용자를 확보할 </a:t>
            </a:r>
            <a:r>
              <a:rPr kumimoji="1" lang="ko-KR" altLang="en-US" dirty="0" err="1"/>
              <a:t>수있다면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937EA-07C8-034F-AD26-5BCB7EEF690F}"/>
              </a:ext>
            </a:extLst>
          </p:cNvPr>
          <p:cNvSpPr txBox="1"/>
          <p:nvPr/>
        </p:nvSpPr>
        <p:spPr>
          <a:xfrm>
            <a:off x="6066557" y="302297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연 </a:t>
            </a:r>
            <a:r>
              <a:rPr kumimoji="1" lang="en-US" altLang="ko-KR" b="1" dirty="0"/>
              <a:t>9</a:t>
            </a:r>
            <a:r>
              <a:rPr kumimoji="1" lang="ko-KR" altLang="en-US" b="1" dirty="0"/>
              <a:t>억 </a:t>
            </a:r>
            <a:r>
              <a:rPr kumimoji="1" lang="en-US" altLang="ko-KR" b="1" dirty="0"/>
              <a:t>9</a:t>
            </a:r>
            <a:r>
              <a:rPr kumimoji="1" lang="ko-KR" altLang="en-US" b="1" dirty="0"/>
              <a:t>천만원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B5C7DCF-3B46-CD41-AC50-B606985D3A59}"/>
              </a:ext>
            </a:extLst>
          </p:cNvPr>
          <p:cNvCxnSpPr>
            <a:cxnSpLocks/>
          </p:cNvCxnSpPr>
          <p:nvPr/>
        </p:nvCxnSpPr>
        <p:spPr>
          <a:xfrm flipV="1">
            <a:off x="5455114" y="4620682"/>
            <a:ext cx="2085813" cy="416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56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인터뷰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986645" y="1398101"/>
            <a:ext cx="771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실제 최근 논문을 작성해 본 사람과의 인터뷰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1162176" y="1962573"/>
            <a:ext cx="7711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과연 정말 우리 서비스를 원할까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실제 논문 작성 과정은 어떨까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사용자 </a:t>
            </a:r>
            <a:r>
              <a:rPr kumimoji="1" lang="en-US" altLang="ko-KR" dirty="0"/>
              <a:t>Use Case</a:t>
            </a:r>
            <a:r>
              <a:rPr kumimoji="1" lang="ko-KR" altLang="en-US" dirty="0"/>
              <a:t>는 어떨까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교수님께 인터뷰를 요청하여 인터뷰를 진행함</a:t>
            </a:r>
            <a:r>
              <a:rPr kumimoji="1" lang="en-US" altLang="ko-KR" b="1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9E1846-9FA9-484D-911E-609ECB4D4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76" y="3429000"/>
            <a:ext cx="1668932" cy="2493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F4F8B5-1323-F741-A7D4-19CD55627B46}"/>
              </a:ext>
            </a:extLst>
          </p:cNvPr>
          <p:cNvSpPr/>
          <p:nvPr/>
        </p:nvSpPr>
        <p:spPr>
          <a:xfrm>
            <a:off x="3030652" y="3645024"/>
            <a:ext cx="52137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rgbClr val="0078B4"/>
                </a:solidFill>
                <a:latin typeface="Tinos"/>
              </a:rPr>
              <a:t>조영필</a:t>
            </a:r>
            <a:r>
              <a:rPr lang="ko-KR" altLang="en-US" sz="2000" b="1" dirty="0">
                <a:solidFill>
                  <a:srgbClr val="0078B4"/>
                </a:solidFill>
                <a:latin typeface="Tinos"/>
              </a:rPr>
              <a:t> 교수님</a:t>
            </a:r>
            <a:endParaRPr lang="en-US" altLang="ko-KR" sz="2000" b="1" dirty="0">
              <a:solidFill>
                <a:srgbClr val="0078B4"/>
              </a:solidFill>
              <a:latin typeface="Tinos"/>
            </a:endParaRPr>
          </a:p>
          <a:p>
            <a:r>
              <a:rPr lang="ko-KR" altLang="en-US" sz="2000" b="1" dirty="0">
                <a:solidFill>
                  <a:srgbClr val="4D4D4D"/>
                </a:solidFill>
                <a:latin typeface="Tinos"/>
              </a:rPr>
              <a:t>숭실대학교 소프트웨어 학부</a:t>
            </a:r>
            <a:endParaRPr lang="en-US" altLang="ko-KR" sz="2000" b="1" dirty="0">
              <a:solidFill>
                <a:srgbClr val="0078B4"/>
              </a:solidFill>
              <a:latin typeface="Tinos"/>
            </a:endParaRPr>
          </a:p>
          <a:p>
            <a:r>
              <a:rPr lang="ko-KR" altLang="en-US" sz="2000" b="1" dirty="0">
                <a:solidFill>
                  <a:srgbClr val="4D4D4D"/>
                </a:solidFill>
                <a:latin typeface="Tinos"/>
              </a:rPr>
              <a:t>연구실</a:t>
            </a:r>
            <a:r>
              <a:rPr lang="ko-KR" altLang="en-US" sz="2000" dirty="0">
                <a:solidFill>
                  <a:srgbClr val="4D4D4D"/>
                </a:solidFill>
                <a:latin typeface="Tinos"/>
              </a:rPr>
              <a:t> 연구관 </a:t>
            </a:r>
            <a:r>
              <a:rPr lang="en-US" altLang="ko-KR" sz="2000" dirty="0">
                <a:solidFill>
                  <a:srgbClr val="4D4D4D"/>
                </a:solidFill>
                <a:latin typeface="Tinos"/>
              </a:rPr>
              <a:t>312</a:t>
            </a:r>
            <a:r>
              <a:rPr lang="ko-KR" altLang="en-US" sz="2000" dirty="0">
                <a:solidFill>
                  <a:srgbClr val="4D4D4D"/>
                </a:solidFill>
                <a:latin typeface="Tinos"/>
              </a:rPr>
              <a:t>호 </a:t>
            </a:r>
            <a:r>
              <a:rPr lang="en-US" altLang="ko-KR" sz="2000" dirty="0">
                <a:solidFill>
                  <a:srgbClr val="4D4D4D"/>
                </a:solidFill>
                <a:latin typeface="Tinos"/>
              </a:rPr>
              <a:t>TEl.828-7337</a:t>
            </a:r>
          </a:p>
          <a:p>
            <a:r>
              <a:rPr lang="ko-KR" altLang="en-US" sz="2000" b="1" dirty="0">
                <a:solidFill>
                  <a:srgbClr val="4D4D4D"/>
                </a:solidFill>
                <a:latin typeface="Tinos"/>
              </a:rPr>
              <a:t>연구분야</a:t>
            </a:r>
            <a:r>
              <a:rPr lang="ko-KR" altLang="en-US" sz="2000" dirty="0">
                <a:solidFill>
                  <a:srgbClr val="4D4D4D"/>
                </a:solidFill>
                <a:latin typeface="Tinos"/>
              </a:rPr>
              <a:t> 시스템 보안</a:t>
            </a:r>
            <a:r>
              <a:rPr lang="en-US" altLang="ko-KR" sz="2000" dirty="0">
                <a:solidFill>
                  <a:srgbClr val="4D4D4D"/>
                </a:solidFill>
                <a:latin typeface="Tinos"/>
              </a:rPr>
              <a:t>, </a:t>
            </a:r>
            <a:r>
              <a:rPr lang="ko-KR" altLang="en-US" sz="2000" dirty="0">
                <a:solidFill>
                  <a:srgbClr val="4D4D4D"/>
                </a:solidFill>
                <a:latin typeface="Tinos"/>
              </a:rPr>
              <a:t>소프트웨어 보안</a:t>
            </a:r>
          </a:p>
          <a:p>
            <a:r>
              <a:rPr lang="ko-KR" altLang="en-US" sz="2000" b="1" dirty="0">
                <a:solidFill>
                  <a:srgbClr val="4D4D4D"/>
                </a:solidFill>
                <a:latin typeface="Tinos"/>
              </a:rPr>
              <a:t>학력</a:t>
            </a:r>
            <a:r>
              <a:rPr lang="ko-KR" altLang="en-US" sz="2000" dirty="0">
                <a:solidFill>
                  <a:srgbClr val="4D4D4D"/>
                </a:solidFill>
                <a:latin typeface="Tinos"/>
              </a:rPr>
              <a:t> 서울대학교 전기컴퓨터공학부 박사</a:t>
            </a:r>
          </a:p>
          <a:p>
            <a:r>
              <a:rPr lang="ko-KR" altLang="en-US" sz="2000" dirty="0">
                <a:solidFill>
                  <a:srgbClr val="4D4D4D"/>
                </a:solidFill>
                <a:latin typeface="Tinos"/>
              </a:rPr>
              <a:t>          포항공과대학교 전자전기공학과 학사</a:t>
            </a:r>
          </a:p>
        </p:txBody>
      </p:sp>
    </p:spTree>
    <p:extLst>
      <p:ext uri="{BB962C8B-B14F-4D97-AF65-F5344CB8AC3E}">
        <p14:creationId xmlns:p14="http://schemas.microsoft.com/office/powerpoint/2010/main" val="362529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00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73094-1B3A-4DDE-8786-72564CAA84DC}"/>
              </a:ext>
            </a:extLst>
          </p:cNvPr>
          <p:cNvSpPr txBox="1"/>
          <p:nvPr/>
        </p:nvSpPr>
        <p:spPr>
          <a:xfrm>
            <a:off x="541607" y="1826346"/>
            <a:ext cx="261310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Paper Cat </a:t>
            </a:r>
            <a:r>
              <a:rPr lang="ko-KR" altLang="en-US" dirty="0"/>
              <a:t>제안 배경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인터뷰 및 페르소나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기능 소개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경쟁 제품 비교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BB73E9-D244-4823-8700-CC4EF2FC3D30}"/>
              </a:ext>
            </a:extLst>
          </p:cNvPr>
          <p:cNvSpPr txBox="1"/>
          <p:nvPr/>
        </p:nvSpPr>
        <p:spPr>
          <a:xfrm>
            <a:off x="3358271" y="1826346"/>
            <a:ext cx="259228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개발 일정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협업 방식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 코퍼스 구축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추천 알고리즘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고전적 엔진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딥러닝</a:t>
            </a:r>
            <a:r>
              <a:rPr lang="ko-KR" altLang="en-US" dirty="0"/>
              <a:t> 엔진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성능 평가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 개발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클라이언트 개발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Word Add-in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Chrome Plug-in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92706-94ED-454F-815F-EF94F052EF91}"/>
              </a:ext>
            </a:extLst>
          </p:cNvPr>
          <p:cNvSpPr txBox="1"/>
          <p:nvPr/>
        </p:nvSpPr>
        <p:spPr>
          <a:xfrm>
            <a:off x="6154117" y="1834428"/>
            <a:ext cx="259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추후 개발 항목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디자인 개선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자주 쓰는 문장 추천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iPad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 개발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베타 테스트</a:t>
            </a:r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DF2074-7D78-4C3C-B3C6-3E6E32E45841}"/>
              </a:ext>
            </a:extLst>
          </p:cNvPr>
          <p:cNvGrpSpPr/>
          <p:nvPr/>
        </p:nvGrpSpPr>
        <p:grpSpPr>
          <a:xfrm>
            <a:off x="6154122" y="1311208"/>
            <a:ext cx="2592288" cy="523220"/>
            <a:chOff x="3005573" y="3167390"/>
            <a:chExt cx="3312368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E71D9D-3637-402C-B080-DBD7487961E7}"/>
                </a:ext>
              </a:extLst>
            </p:cNvPr>
            <p:cNvSpPr txBox="1"/>
            <p:nvPr/>
          </p:nvSpPr>
          <p:spPr>
            <a:xfrm>
              <a:off x="3005573" y="316739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개발 계획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53614E6-6317-41D2-BBC6-C8084EA8A04A}"/>
                </a:ext>
              </a:extLst>
            </p:cNvPr>
            <p:cNvSpPr/>
            <p:nvPr/>
          </p:nvSpPr>
          <p:spPr>
            <a:xfrm>
              <a:off x="3005573" y="3617142"/>
              <a:ext cx="3312368" cy="73468"/>
            </a:xfrm>
            <a:prstGeom prst="rect">
              <a:avLst/>
            </a:prstGeom>
            <a:solidFill>
              <a:srgbClr val="3CC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n>
                  <a:solidFill>
                    <a:srgbClr val="FF3333"/>
                  </a:solidFill>
                </a:ln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7383FC7-AB94-468B-84E0-3BC8628877B8}"/>
              </a:ext>
            </a:extLst>
          </p:cNvPr>
          <p:cNvGrpSpPr/>
          <p:nvPr/>
        </p:nvGrpSpPr>
        <p:grpSpPr>
          <a:xfrm>
            <a:off x="3358273" y="1303126"/>
            <a:ext cx="2592288" cy="523220"/>
            <a:chOff x="3005573" y="3167390"/>
            <a:chExt cx="3312368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4426E6-8B67-4325-B123-F35FF736CA4C}"/>
                </a:ext>
              </a:extLst>
            </p:cNvPr>
            <p:cNvSpPr txBox="1"/>
            <p:nvPr/>
          </p:nvSpPr>
          <p:spPr>
            <a:xfrm>
              <a:off x="3005573" y="316739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개발 현황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C6FA6C4-4D53-45C9-8BE7-BB8BF4A2E210}"/>
                </a:ext>
              </a:extLst>
            </p:cNvPr>
            <p:cNvSpPr/>
            <p:nvPr/>
          </p:nvSpPr>
          <p:spPr>
            <a:xfrm>
              <a:off x="3005573" y="3617142"/>
              <a:ext cx="3312368" cy="73468"/>
            </a:xfrm>
            <a:prstGeom prst="rect">
              <a:avLst/>
            </a:prstGeom>
            <a:solidFill>
              <a:srgbClr val="3CC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n>
                  <a:solidFill>
                    <a:srgbClr val="FF3333"/>
                  </a:solidFill>
                </a:ln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8EBE0B0-CEC4-4FD6-9348-CA249406A83A}"/>
              </a:ext>
            </a:extLst>
          </p:cNvPr>
          <p:cNvGrpSpPr/>
          <p:nvPr/>
        </p:nvGrpSpPr>
        <p:grpSpPr>
          <a:xfrm>
            <a:off x="541606" y="1311208"/>
            <a:ext cx="2613106" cy="523220"/>
            <a:chOff x="3005573" y="3167390"/>
            <a:chExt cx="3312368" cy="52322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CA08026-E7F4-40F7-89A2-D544C79D73C4}"/>
                </a:ext>
              </a:extLst>
            </p:cNvPr>
            <p:cNvSpPr txBox="1"/>
            <p:nvPr/>
          </p:nvSpPr>
          <p:spPr>
            <a:xfrm>
              <a:off x="3005573" y="316739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소개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45A4604-92C1-4206-BABA-FB7BB30E9ACC}"/>
                </a:ext>
              </a:extLst>
            </p:cNvPr>
            <p:cNvSpPr/>
            <p:nvPr/>
          </p:nvSpPr>
          <p:spPr>
            <a:xfrm>
              <a:off x="3005573" y="3617142"/>
              <a:ext cx="3312368" cy="73468"/>
            </a:xfrm>
            <a:prstGeom prst="rect">
              <a:avLst/>
            </a:prstGeom>
            <a:solidFill>
              <a:srgbClr val="3CC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n>
                  <a:solidFill>
                    <a:srgbClr val="FF3333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32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인터뷰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31DCF0-8A7D-6C40-9DD5-F6EB8CA55473}"/>
              </a:ext>
            </a:extLst>
          </p:cNvPr>
          <p:cNvSpPr txBox="1"/>
          <p:nvPr/>
        </p:nvSpPr>
        <p:spPr>
          <a:xfrm>
            <a:off x="1162176" y="1962573"/>
            <a:ext cx="771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실제로 논문을 작성할 때는 논문의 논리에 더 신경을 쓰기 때문에</a:t>
            </a:r>
            <a:endParaRPr kumimoji="1" lang="en-US" altLang="ko-KR" dirty="0"/>
          </a:p>
          <a:p>
            <a:r>
              <a:rPr kumimoji="1" lang="ko-KR" altLang="en-US" dirty="0"/>
              <a:t>표현에는 신경을 못 쓸 경우가 많다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추후에 시간을 들여 </a:t>
            </a:r>
            <a:r>
              <a:rPr kumimoji="1" lang="ko-KR" altLang="en-US" b="1" dirty="0"/>
              <a:t>표현을 고치는 작업</a:t>
            </a:r>
            <a:r>
              <a:rPr kumimoji="1" lang="ko-KR" altLang="en-US" dirty="0"/>
              <a:t>을 할 때도 있다</a:t>
            </a:r>
            <a:r>
              <a:rPr kumimoji="1"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8C54E-3CD5-684A-BF3E-6520BBD80490}"/>
              </a:ext>
            </a:extLst>
          </p:cNvPr>
          <p:cNvSpPr txBox="1"/>
          <p:nvPr/>
        </p:nvSpPr>
        <p:spPr>
          <a:xfrm>
            <a:off x="986646" y="139810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논문 작성 중 표현의 어려움을 겪나요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0C7F5F-FC49-6E4C-88A2-43DB6E74EB4E}"/>
              </a:ext>
            </a:extLst>
          </p:cNvPr>
          <p:cNvSpPr txBox="1"/>
          <p:nvPr/>
        </p:nvSpPr>
        <p:spPr>
          <a:xfrm>
            <a:off x="935596" y="2858317"/>
            <a:ext cx="795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논문의 각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파트별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표현의 차이가 있을까요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5305A-39E5-2641-A655-D28CCA173578}"/>
              </a:ext>
            </a:extLst>
          </p:cNvPr>
          <p:cNvSpPr txBox="1"/>
          <p:nvPr/>
        </p:nvSpPr>
        <p:spPr>
          <a:xfrm>
            <a:off x="1162175" y="3319982"/>
            <a:ext cx="771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생각보다 많이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파트별로 전달할 내용의 강도의 차이가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</a:t>
            </a:r>
            <a:r>
              <a:rPr kumimoji="1" lang="ko-KR" altLang="en-US" dirty="0" err="1"/>
              <a:t>텐션의</a:t>
            </a:r>
            <a:r>
              <a:rPr kumimoji="1" lang="ko-KR" altLang="en-US" dirty="0"/>
              <a:t> 차이에서 </a:t>
            </a:r>
            <a:r>
              <a:rPr kumimoji="1" lang="ko-KR" altLang="en-US" b="1" dirty="0"/>
              <a:t>각 문단의 표현 차이</a:t>
            </a:r>
            <a:r>
              <a:rPr kumimoji="1" lang="ko-KR" altLang="en-US" dirty="0"/>
              <a:t>가 많이 발생한다고 생각한다</a:t>
            </a:r>
            <a:r>
              <a:rPr kumimoji="1"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FC3ED-54A4-4745-B732-668A9EB0D045}"/>
              </a:ext>
            </a:extLst>
          </p:cNvPr>
          <p:cNvSpPr txBox="1"/>
          <p:nvPr/>
        </p:nvSpPr>
        <p:spPr>
          <a:xfrm>
            <a:off x="879548" y="4045734"/>
            <a:ext cx="795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주로 어떤 툴을 사용하여 논문을 작성하나요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083CB-E083-F940-90BD-0D31358DEBC0}"/>
              </a:ext>
            </a:extLst>
          </p:cNvPr>
          <p:cNvSpPr txBox="1"/>
          <p:nvPr/>
        </p:nvSpPr>
        <p:spPr>
          <a:xfrm>
            <a:off x="1177541" y="4618925"/>
            <a:ext cx="77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주로</a:t>
            </a:r>
            <a:r>
              <a:rPr kumimoji="1" lang="en-US" altLang="ko-KR" b="1" dirty="0"/>
              <a:t> Word</a:t>
            </a:r>
            <a:r>
              <a:rPr kumimoji="1" lang="ko-KR" altLang="en-US" b="1" dirty="0"/>
              <a:t>나 </a:t>
            </a:r>
            <a:r>
              <a:rPr kumimoji="1" lang="en-US" altLang="ko-KR" b="1" dirty="0" err="1"/>
              <a:t>LaTeX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LaTeX</a:t>
            </a:r>
            <a:r>
              <a:rPr kumimoji="1" lang="ko-KR" altLang="en-US" dirty="0"/>
              <a:t>은 문서의 양식 중 하나로 논문의 틀을 빠르게 잡아주는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논문 버전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이라고 생각하면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영어 논문 작성 중에는 번역기나 사전도 많이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논문 작성은 협업이 중요한데 텍스트 기반 파일이라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연동이 돼서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로 협업한다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51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페르소나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323320" y="1255504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Persona :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최장오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2598571" y="1916832"/>
            <a:ext cx="5992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D4D4D"/>
                </a:solidFill>
                <a:latin typeface="Tinos"/>
              </a:rPr>
              <a:t>Profile</a:t>
            </a:r>
          </a:p>
          <a:p>
            <a:r>
              <a:rPr lang="en-US" altLang="ko-KR" sz="1600" dirty="0">
                <a:solidFill>
                  <a:srgbClr val="4D4D4D"/>
                </a:solidFill>
                <a:latin typeface="Tinos"/>
              </a:rPr>
              <a:t>-    </a:t>
            </a:r>
            <a:r>
              <a:rPr lang="ko-KR" altLang="en-US" sz="1600" dirty="0">
                <a:solidFill>
                  <a:srgbClr val="4D4D4D"/>
                </a:solidFill>
                <a:latin typeface="Tinos"/>
              </a:rPr>
              <a:t>전기컴퓨터공학부 박사과정 재학 중</a:t>
            </a:r>
            <a:endParaRPr lang="en-US" altLang="ko-KR" sz="1600" dirty="0">
              <a:solidFill>
                <a:srgbClr val="4D4D4D"/>
              </a:solidFill>
              <a:latin typeface="Tinos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 dirty="0">
                <a:solidFill>
                  <a:srgbClr val="4D4D4D"/>
                </a:solidFill>
                <a:latin typeface="Tinos"/>
              </a:rPr>
              <a:t>30</a:t>
            </a:r>
            <a:r>
              <a:rPr kumimoji="1" lang="ko-KR" altLang="en-US" sz="1600" dirty="0">
                <a:solidFill>
                  <a:srgbClr val="4D4D4D"/>
                </a:solidFill>
                <a:latin typeface="Tinos"/>
              </a:rPr>
              <a:t>세</a:t>
            </a:r>
            <a:r>
              <a:rPr kumimoji="1" lang="en-US" altLang="ko-KR" sz="1600" dirty="0">
                <a:solidFill>
                  <a:srgbClr val="4D4D4D"/>
                </a:solidFill>
                <a:latin typeface="Tinos"/>
              </a:rPr>
              <a:t>,</a:t>
            </a:r>
            <a:r>
              <a:rPr kumimoji="1" lang="ko-KR" altLang="en-US" sz="1600" dirty="0">
                <a:solidFill>
                  <a:srgbClr val="4D4D4D"/>
                </a:solidFill>
                <a:latin typeface="Tinos"/>
              </a:rPr>
              <a:t> 남</a:t>
            </a:r>
            <a:endParaRPr kumimoji="1" lang="en-US" altLang="ko-KR" sz="1600" dirty="0">
              <a:solidFill>
                <a:srgbClr val="4D4D4D"/>
              </a:solidFill>
              <a:latin typeface="Tinos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매일 오전 </a:t>
            </a:r>
            <a:r>
              <a:rPr kumimoji="1" lang="en-US" altLang="ko-KR" sz="1600" dirty="0"/>
              <a:t>9</a:t>
            </a:r>
            <a:r>
              <a:rPr kumimoji="1" lang="ko-KR" altLang="en-US" sz="1600" dirty="0"/>
              <a:t>시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오후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시 연구실에서 생활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현재 작성 중인 논문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개인화 추천 모델의 성능 향상 기법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논문 작성 시 사용 프로그램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Windows 10, MS Word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058DE-E4F4-7F4A-8E88-2A6C607409FE}"/>
              </a:ext>
            </a:extLst>
          </p:cNvPr>
          <p:cNvSpPr txBox="1"/>
          <p:nvPr/>
        </p:nvSpPr>
        <p:spPr>
          <a:xfrm>
            <a:off x="496756" y="4012029"/>
            <a:ext cx="7711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D4D4D"/>
                </a:solidFill>
                <a:latin typeface="Tinos"/>
              </a:rPr>
              <a:t>Problem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solidFill>
                  <a:srgbClr val="4D4D4D"/>
                </a:solidFill>
                <a:latin typeface="Tinos"/>
              </a:rPr>
              <a:t>영어 논문 작성 중에 올바른 표현을 찾기 어려워함</a:t>
            </a:r>
            <a:r>
              <a:rPr kumimoji="1" lang="en-US" altLang="ko-KR" sz="1600" dirty="0">
                <a:solidFill>
                  <a:srgbClr val="4D4D4D"/>
                </a:solidFill>
                <a:latin typeface="Tino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solidFill>
                  <a:srgbClr val="4D4D4D"/>
                </a:solidFill>
                <a:latin typeface="Tinos"/>
              </a:rPr>
              <a:t>논문의 논리에 집중한 나머지 표현을 한 번에 고치려 하니 매우 어려움</a:t>
            </a:r>
            <a:r>
              <a:rPr kumimoji="1" lang="en-US" altLang="ko-KR" sz="1600" dirty="0">
                <a:solidFill>
                  <a:srgbClr val="4D4D4D"/>
                </a:solidFill>
                <a:latin typeface="Tino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solidFill>
                  <a:srgbClr val="4D4D4D"/>
                </a:solidFill>
                <a:latin typeface="Tinos"/>
              </a:rPr>
              <a:t>영어 논문 첨삭 서비스들은 한 건당 대학원생에게는 너무 비쌈</a:t>
            </a:r>
            <a:r>
              <a:rPr kumimoji="1" lang="en-US" altLang="ko-KR" sz="1600" dirty="0">
                <a:solidFill>
                  <a:srgbClr val="4D4D4D"/>
                </a:solidFill>
                <a:latin typeface="Tino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solidFill>
                  <a:srgbClr val="4D4D4D"/>
                </a:solidFill>
                <a:latin typeface="Tinos"/>
              </a:rPr>
              <a:t>실시간으로 논문 작성 시 같이 표현 추천도 받고 싶음</a:t>
            </a:r>
            <a:r>
              <a:rPr kumimoji="1" lang="en-US" altLang="ko-KR" sz="1600" dirty="0">
                <a:solidFill>
                  <a:srgbClr val="4D4D4D"/>
                </a:solidFill>
                <a:latin typeface="Tinos"/>
              </a:rPr>
              <a:t>.</a:t>
            </a:r>
            <a:endParaRPr kumimoji="1"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44EA6A-2D02-4197-9332-9C1279B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04" y="1858962"/>
            <a:ext cx="1908645" cy="21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팀 소개 및 역할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1152A01-1D96-4598-A061-B0DB2183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17930"/>
              </p:ext>
            </p:extLst>
          </p:nvPr>
        </p:nvGraphicFramePr>
        <p:xfrm>
          <a:off x="800485" y="1607314"/>
          <a:ext cx="7814382" cy="379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379">
                  <a:extLst>
                    <a:ext uri="{9D8B030D-6E8A-4147-A177-3AD203B41FA5}">
                      <a16:colId xmlns:a16="http://schemas.microsoft.com/office/drawing/2014/main" val="3555990659"/>
                    </a:ext>
                  </a:extLst>
                </a:gridCol>
                <a:gridCol w="5267003">
                  <a:extLst>
                    <a:ext uri="{9D8B030D-6E8A-4147-A177-3AD203B41FA5}">
                      <a16:colId xmlns:a16="http://schemas.microsoft.com/office/drawing/2014/main" val="2449892736"/>
                    </a:ext>
                  </a:extLst>
                </a:gridCol>
              </a:tblGrid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449918"/>
                  </a:ext>
                </a:extLst>
              </a:tr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오준오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팀장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Word Add-in</a:t>
                      </a:r>
                      <a:r>
                        <a:rPr lang="ko-KR" altLang="en-US" dirty="0"/>
                        <a:t> 및 </a:t>
                      </a:r>
                      <a:r>
                        <a:rPr lang="en-US" altLang="ko-KR" dirty="0"/>
                        <a:t>Chrome Plug-in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Client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문구 추천 </a:t>
                      </a:r>
                      <a:r>
                        <a:rPr lang="ko-KR" altLang="en-US" dirty="0" err="1"/>
                        <a:t>딥러닝</a:t>
                      </a:r>
                      <a:r>
                        <a:rPr lang="ko-KR" altLang="en-US" dirty="0"/>
                        <a:t> 구현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456410"/>
                  </a:ext>
                </a:extLst>
              </a:tr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장원준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/>
                        <a:t>백앤드</a:t>
                      </a:r>
                      <a:r>
                        <a:rPr lang="ko-KR" altLang="en-US" dirty="0"/>
                        <a:t> 서버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문구 추천 </a:t>
                      </a:r>
                      <a:r>
                        <a:rPr lang="ko-KR" altLang="en-US" dirty="0" err="1"/>
                        <a:t>딥러닝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138110"/>
                  </a:ext>
                </a:extLst>
              </a:tr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최연웅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문구 추천 알고리즘 설계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논문 데이터 수집 및 학습 코퍼스 구축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168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32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멘토 소개 및 멘토링 진행 현황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1152A01-1D96-4598-A061-B0DB2183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53754"/>
              </p:ext>
            </p:extLst>
          </p:nvPr>
        </p:nvGraphicFramePr>
        <p:xfrm>
          <a:off x="691814" y="1556792"/>
          <a:ext cx="7754410" cy="379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564">
                  <a:extLst>
                    <a:ext uri="{9D8B030D-6E8A-4147-A177-3AD203B41FA5}">
                      <a16:colId xmlns:a16="http://schemas.microsoft.com/office/drawing/2014/main" val="3555990659"/>
                    </a:ext>
                  </a:extLst>
                </a:gridCol>
                <a:gridCol w="4833846">
                  <a:extLst>
                    <a:ext uri="{9D8B030D-6E8A-4147-A177-3AD203B41FA5}">
                      <a16:colId xmlns:a16="http://schemas.microsoft.com/office/drawing/2014/main" val="2449892736"/>
                    </a:ext>
                  </a:extLst>
                </a:gridCol>
              </a:tblGrid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멘토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449918"/>
                  </a:ext>
                </a:extLst>
              </a:tr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김영훈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대표 </a:t>
                      </a:r>
                      <a:r>
                        <a:rPr lang="ko-KR" altLang="en-US" dirty="0"/>
                        <a:t>멘토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〮 데이터 수집 방법 지도</a:t>
                      </a:r>
                      <a:endParaRPr lang="en-US" altLang="ko-KR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〮 문구 추천 알고리즘 구현 지도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138110"/>
                  </a:ext>
                </a:extLst>
              </a:tr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신승은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〮 학습 코퍼스 구축 및 자연어 처리 지도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〮 문구 추천 알고리즘 구현 지도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168094"/>
                  </a:ext>
                </a:extLst>
              </a:tr>
              <a:tr h="949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조항준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〮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및</a:t>
                      </a:r>
                      <a:r>
                        <a:rPr lang="en-US" altLang="ko-KR" dirty="0"/>
                        <a:t> UX</a:t>
                      </a:r>
                      <a:r>
                        <a:rPr lang="ko-KR" altLang="en-US" dirty="0"/>
                        <a:t> 멘토링</a:t>
                      </a:r>
                      <a:endParaRPr lang="en-US" altLang="ko-KR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〮 상용 서비스적 측면 모색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02814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51B40-D4E4-4EC3-B13C-6F3248F53A28}"/>
              </a:ext>
            </a:extLst>
          </p:cNvPr>
          <p:cNvSpPr/>
          <p:nvPr/>
        </p:nvSpPr>
        <p:spPr>
          <a:xfrm>
            <a:off x="1326631" y="5589240"/>
            <a:ext cx="64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한 달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평균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개발 상황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논의하는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기술 멘토링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3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회 이상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Apple SD Gothic Neo" panose="02000300000000000000" pitchFamily="2" charset="-127"/>
            </a:endParaRPr>
          </a:p>
          <a:p>
            <a:pPr lvl="0" algn="ctr" fontAlgn="base" latinLnBrk="0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상용화 서비스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를 위한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기획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멘토링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회 이상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578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3" y="3167390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25667-AE74-274B-852B-E0079BADC0C9}"/>
              </a:ext>
            </a:extLst>
          </p:cNvPr>
          <p:cNvSpPr/>
          <p:nvPr/>
        </p:nvSpPr>
        <p:spPr>
          <a:xfrm>
            <a:off x="2987824" y="3617142"/>
            <a:ext cx="3312368" cy="73468"/>
          </a:xfrm>
          <a:prstGeom prst="rect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3333"/>
                </a:solidFill>
              </a:ln>
            </a:endParaRPr>
          </a:p>
        </p:txBody>
      </p:sp>
      <p:sp>
        <p:nvSpPr>
          <p:cNvPr id="11" name="텍스트상자 2">
            <a:extLst>
              <a:ext uri="{FF2B5EF4-FFF2-40B4-BE49-F238E27FC236}">
                <a16:creationId xmlns:a16="http://schemas.microsoft.com/office/drawing/2014/main" id="{76B5A99E-84A9-46D0-AE14-79CED30FDFD6}"/>
              </a:ext>
            </a:extLst>
          </p:cNvPr>
          <p:cNvSpPr txBox="1"/>
          <p:nvPr/>
        </p:nvSpPr>
        <p:spPr>
          <a:xfrm>
            <a:off x="4062073" y="369061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 Cat</a:t>
            </a:r>
          </a:p>
        </p:txBody>
      </p:sp>
    </p:spTree>
    <p:extLst>
      <p:ext uri="{BB962C8B-B14F-4D97-AF65-F5344CB8AC3E}">
        <p14:creationId xmlns:p14="http://schemas.microsoft.com/office/powerpoint/2010/main" val="237912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추진 일정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B83698-DDBC-CF4B-9334-5483B921A0E9}"/>
              </a:ext>
            </a:extLst>
          </p:cNvPr>
          <p:cNvCxnSpPr>
            <a:cxnSpLocks/>
          </p:cNvCxnSpPr>
          <p:nvPr/>
        </p:nvCxnSpPr>
        <p:spPr>
          <a:xfrm>
            <a:off x="513183" y="2205635"/>
            <a:ext cx="8280920" cy="0"/>
          </a:xfrm>
          <a:prstGeom prst="straightConnector1">
            <a:avLst/>
          </a:prstGeom>
          <a:solidFill>
            <a:srgbClr val="29D9C2"/>
          </a:solidFill>
          <a:ln w="95250">
            <a:solidFill>
              <a:srgbClr val="29D9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3101CF21-65E6-1F4C-A1BC-C3CBBB5F0026}"/>
              </a:ext>
            </a:extLst>
          </p:cNvPr>
          <p:cNvSpPr>
            <a:spLocks noChangeAspect="1"/>
          </p:cNvSpPr>
          <p:nvPr/>
        </p:nvSpPr>
        <p:spPr>
          <a:xfrm>
            <a:off x="799954" y="2096362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1817E3-0E6A-7E47-A48B-4AFF4184C8DC}"/>
              </a:ext>
            </a:extLst>
          </p:cNvPr>
          <p:cNvSpPr>
            <a:spLocks noChangeAspect="1"/>
          </p:cNvSpPr>
          <p:nvPr/>
        </p:nvSpPr>
        <p:spPr>
          <a:xfrm>
            <a:off x="1754060" y="2096357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6890397-5155-1549-9F71-63A4B5727392}"/>
              </a:ext>
            </a:extLst>
          </p:cNvPr>
          <p:cNvSpPr>
            <a:spLocks noChangeAspect="1"/>
          </p:cNvSpPr>
          <p:nvPr/>
        </p:nvSpPr>
        <p:spPr>
          <a:xfrm>
            <a:off x="2709427" y="2096361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1896D39-EAA0-6C40-8104-C1B3B04507F8}"/>
              </a:ext>
            </a:extLst>
          </p:cNvPr>
          <p:cNvSpPr>
            <a:spLocks noChangeAspect="1"/>
          </p:cNvSpPr>
          <p:nvPr/>
        </p:nvSpPr>
        <p:spPr>
          <a:xfrm>
            <a:off x="3609527" y="2096360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32BCF9-FE08-8749-985F-2F489670958D}"/>
              </a:ext>
            </a:extLst>
          </p:cNvPr>
          <p:cNvSpPr>
            <a:spLocks noChangeAspect="1"/>
          </p:cNvSpPr>
          <p:nvPr/>
        </p:nvSpPr>
        <p:spPr>
          <a:xfrm>
            <a:off x="4509627" y="2096360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744C9A-B5F9-394E-A855-33673399604A}"/>
              </a:ext>
            </a:extLst>
          </p:cNvPr>
          <p:cNvSpPr>
            <a:spLocks noChangeAspect="1"/>
          </p:cNvSpPr>
          <p:nvPr/>
        </p:nvSpPr>
        <p:spPr>
          <a:xfrm>
            <a:off x="5409727" y="2096359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5C2058-4CE8-AF49-A274-904362B6368E}"/>
              </a:ext>
            </a:extLst>
          </p:cNvPr>
          <p:cNvSpPr>
            <a:spLocks noChangeAspect="1"/>
          </p:cNvSpPr>
          <p:nvPr/>
        </p:nvSpPr>
        <p:spPr>
          <a:xfrm>
            <a:off x="6309827" y="2096358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B42087E-38D4-9145-834B-088033EBD53E}"/>
              </a:ext>
            </a:extLst>
          </p:cNvPr>
          <p:cNvSpPr>
            <a:spLocks noChangeAspect="1"/>
          </p:cNvSpPr>
          <p:nvPr/>
        </p:nvSpPr>
        <p:spPr>
          <a:xfrm>
            <a:off x="7209927" y="2096358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8119394-9F8E-FB43-8CCD-2B4796455679}"/>
              </a:ext>
            </a:extLst>
          </p:cNvPr>
          <p:cNvSpPr>
            <a:spLocks noChangeAspect="1"/>
          </p:cNvSpPr>
          <p:nvPr/>
        </p:nvSpPr>
        <p:spPr>
          <a:xfrm>
            <a:off x="8002015" y="2096357"/>
            <a:ext cx="218545" cy="218545"/>
          </a:xfrm>
          <a:prstGeom prst="ellipse">
            <a:avLst/>
          </a:prstGeom>
          <a:solidFill>
            <a:srgbClr val="29D9C2"/>
          </a:solidFill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F4731-6632-324E-8333-DB71D7B36642}"/>
              </a:ext>
            </a:extLst>
          </p:cNvPr>
          <p:cNvSpPr txBox="1"/>
          <p:nvPr/>
        </p:nvSpPr>
        <p:spPr>
          <a:xfrm>
            <a:off x="855677" y="3621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DE0AF-A527-624D-B127-C3C0BD35F712}"/>
              </a:ext>
            </a:extLst>
          </p:cNvPr>
          <p:cNvSpPr txBox="1"/>
          <p:nvPr/>
        </p:nvSpPr>
        <p:spPr>
          <a:xfrm>
            <a:off x="634952" y="170627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6B1E41-CCBE-1349-A05A-26558571F82E}"/>
              </a:ext>
            </a:extLst>
          </p:cNvPr>
          <p:cNvSpPr txBox="1"/>
          <p:nvPr/>
        </p:nvSpPr>
        <p:spPr>
          <a:xfrm>
            <a:off x="2552321" y="170612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A24CC-3093-5448-87AB-A85FE06C92BC}"/>
              </a:ext>
            </a:extLst>
          </p:cNvPr>
          <p:cNvSpPr txBox="1"/>
          <p:nvPr/>
        </p:nvSpPr>
        <p:spPr>
          <a:xfrm>
            <a:off x="4344625" y="17023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895F0-B1C5-6E40-A3F1-00AAD680527C}"/>
              </a:ext>
            </a:extLst>
          </p:cNvPr>
          <p:cNvSpPr txBox="1"/>
          <p:nvPr/>
        </p:nvSpPr>
        <p:spPr>
          <a:xfrm>
            <a:off x="6144825" y="170518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470A43-9EFF-8F42-BB9C-EF6B873099F8}"/>
              </a:ext>
            </a:extLst>
          </p:cNvPr>
          <p:cNvSpPr txBox="1"/>
          <p:nvPr/>
        </p:nvSpPr>
        <p:spPr>
          <a:xfrm>
            <a:off x="7595246" y="171211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315475C-A96D-4D42-BC21-5EB47A0CDC77}"/>
              </a:ext>
            </a:extLst>
          </p:cNvPr>
          <p:cNvSpPr/>
          <p:nvPr/>
        </p:nvSpPr>
        <p:spPr>
          <a:xfrm>
            <a:off x="323528" y="2420888"/>
            <a:ext cx="1430532" cy="3456384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B3F008-8A2D-214D-BD30-E5C011FBCDDD}"/>
              </a:ext>
            </a:extLst>
          </p:cNvPr>
          <p:cNvSpPr/>
          <p:nvPr/>
        </p:nvSpPr>
        <p:spPr>
          <a:xfrm>
            <a:off x="2008347" y="2442456"/>
            <a:ext cx="1601180" cy="3456384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B1B4803F-58CE-4A43-874A-7B10C04A1462}"/>
              </a:ext>
            </a:extLst>
          </p:cNvPr>
          <p:cNvSpPr/>
          <p:nvPr/>
        </p:nvSpPr>
        <p:spPr>
          <a:xfrm>
            <a:off x="3820161" y="2454021"/>
            <a:ext cx="1601180" cy="3456384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55F585F4-52EA-7344-9F38-61A454571ADA}"/>
              </a:ext>
            </a:extLst>
          </p:cNvPr>
          <p:cNvSpPr/>
          <p:nvPr/>
        </p:nvSpPr>
        <p:spPr>
          <a:xfrm>
            <a:off x="5628272" y="2442456"/>
            <a:ext cx="1601180" cy="3456384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98A5DA21-BE34-6141-9AB9-DD44E97D41F9}"/>
              </a:ext>
            </a:extLst>
          </p:cNvPr>
          <p:cNvSpPr/>
          <p:nvPr/>
        </p:nvSpPr>
        <p:spPr>
          <a:xfrm>
            <a:off x="7436383" y="2454021"/>
            <a:ext cx="1430532" cy="3456384"/>
          </a:xfrm>
          <a:prstGeom prst="roundRect">
            <a:avLst/>
          </a:prstGeom>
          <a:noFill/>
          <a:ln>
            <a:solidFill>
              <a:srgbClr val="29D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035B4-B5AC-0F40-B0DB-9295189BC0D8}"/>
              </a:ext>
            </a:extLst>
          </p:cNvPr>
          <p:cNvSpPr txBox="1"/>
          <p:nvPr/>
        </p:nvSpPr>
        <p:spPr>
          <a:xfrm>
            <a:off x="326402" y="2766994"/>
            <a:ext cx="14061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팀 결성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프로젝트 기획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564931-0DA8-4D40-8DE2-46F51ABAF882}"/>
              </a:ext>
            </a:extLst>
          </p:cNvPr>
          <p:cNvSpPr txBox="1"/>
          <p:nvPr/>
        </p:nvSpPr>
        <p:spPr>
          <a:xfrm>
            <a:off x="1978755" y="2766994"/>
            <a:ext cx="166776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논문 </a:t>
            </a:r>
            <a:r>
              <a:rPr kumimoji="1" lang="ko-KR" altLang="en-US" sz="15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크롤러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개발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학습 코퍼스 구축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N-gram, 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동의어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기반</a:t>
            </a:r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엔진 개발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MS Word Add-in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개발 시작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840F4E-D018-4EDD-8D8F-2E46690D89EE}"/>
              </a:ext>
            </a:extLst>
          </p:cNvPr>
          <p:cNvSpPr txBox="1"/>
          <p:nvPr/>
        </p:nvSpPr>
        <p:spPr>
          <a:xfrm>
            <a:off x="3915823" y="2766993"/>
            <a:ext cx="14061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품사 </a:t>
            </a:r>
            <a:r>
              <a:rPr kumimoji="1" lang="ko-KR" altLang="en-US" sz="1500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태깅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등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문법 정보 파악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LSTM 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기반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</a:t>
            </a:r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엔진 개발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Word2vec 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기반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 엔진 개발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API 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서버 개발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C6DD19-AB19-4E52-96EE-310E8A9F2918}"/>
              </a:ext>
            </a:extLst>
          </p:cNvPr>
          <p:cNvSpPr txBox="1"/>
          <p:nvPr/>
        </p:nvSpPr>
        <p:spPr>
          <a:xfrm>
            <a:off x="5573789" y="2780928"/>
            <a:ext cx="17075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숙어 및 관용어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 기능 개발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클라이언트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UI</a:t>
            </a: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디자인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논문 작성 편의 기능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개발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05478C-C603-417B-B566-35CF1C09DEC8}"/>
              </a:ext>
            </a:extLst>
          </p:cNvPr>
          <p:cNvSpPr txBox="1"/>
          <p:nvPr/>
        </p:nvSpPr>
        <p:spPr>
          <a:xfrm>
            <a:off x="7543786" y="2780928"/>
            <a:ext cx="125867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비슷한 주제의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논문 탐색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개발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추천 엔진</a:t>
            </a:r>
            <a:br>
              <a:rPr kumimoji="1" lang="en-US" altLang="ko-KR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</a:br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성능 향상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테스트 및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algn="ctr"/>
            <a:r>
              <a:rPr kumimoji="1" lang="ko-KR" altLang="en-US" sz="15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피드백 적용</a:t>
            </a:r>
            <a:endParaRPr kumimoji="1" lang="en-US" altLang="ko-KR" sz="15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41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5C5D061-AF3E-DB48-92B2-CAA6A8B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1" y="1190401"/>
            <a:ext cx="8532440" cy="56620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협업 방식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CB8364C-3071-0A48-94EB-57C58F268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5259427"/>
            <a:ext cx="976304" cy="9602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5826CA-FCBE-CD47-B8C3-939935F8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24" y="5259428"/>
            <a:ext cx="951237" cy="9602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2AE3CE-14CD-9543-8F31-B0D8F80F6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5249305"/>
            <a:ext cx="1032389" cy="9703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B3F1F2D-648B-AA4F-9273-0BD67DAED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157" y="4996609"/>
            <a:ext cx="1330869" cy="12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2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Task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관리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190319" y="1422842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Trello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826CA-FCBE-CD47-B8C3-939935F8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0" y="1332548"/>
            <a:ext cx="620161" cy="626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1162176" y="1962573"/>
            <a:ext cx="77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주차별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정리 및 진행 상황 실시간 공유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7AA0D-72E7-9B4C-825A-E69478E7F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" y="2508998"/>
            <a:ext cx="9144000" cy="37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9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개발 이슈 관리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190319" y="1422842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Slack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1162177" y="1962573"/>
            <a:ext cx="665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각 개발 </a:t>
            </a:r>
            <a:r>
              <a:rPr kumimoji="1" lang="ko-KR" altLang="en-US" dirty="0" err="1"/>
              <a:t>파트별</a:t>
            </a:r>
            <a:r>
              <a:rPr kumimoji="1" lang="ko-KR" altLang="en-US" dirty="0"/>
              <a:t> 이슈 관리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개발 관련 메신저</a:t>
            </a:r>
            <a:endParaRPr kumimoji="1"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983230-157E-834F-9F96-06FF0AF2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6" y="1323503"/>
            <a:ext cx="685577" cy="674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CB875A-B14C-2B42-BB0F-CF6EEBDD3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8" y="2364378"/>
            <a:ext cx="4521333" cy="43896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3E17E3-B154-E140-9D19-A3C82376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669" y="2364378"/>
            <a:ext cx="4463835" cy="43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3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Source Control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190319" y="1422842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GitHub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1162176" y="1962573"/>
            <a:ext cx="77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Version Control. </a:t>
            </a:r>
            <a:r>
              <a:rPr kumimoji="1" lang="ko-KR" altLang="en-US" dirty="0"/>
              <a:t>소스 백업과 공유</a:t>
            </a:r>
            <a:endParaRPr kumimoji="1"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B2B8DF-F93E-C94A-9570-E4197260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0" y="1230024"/>
            <a:ext cx="1032389" cy="97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7386E4-4D0E-9749-BCEB-ECA1EBE61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50" y="2294408"/>
            <a:ext cx="6659423" cy="44596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2B0C11-D28F-5640-9FBA-C57D0FB3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583" y="4409610"/>
            <a:ext cx="6210417" cy="24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F15749-5B35-4C73-800F-D3B1D6456089}"/>
              </a:ext>
            </a:extLst>
          </p:cNvPr>
          <p:cNvGrpSpPr/>
          <p:nvPr/>
        </p:nvGrpSpPr>
        <p:grpSpPr>
          <a:xfrm>
            <a:off x="3005573" y="3167390"/>
            <a:ext cx="3312368" cy="523220"/>
            <a:chOff x="3005573" y="3167390"/>
            <a:chExt cx="3312368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3005573" y="3167390"/>
              <a:ext cx="3312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소개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625667-AE74-274B-852B-E0079BADC0C9}"/>
                </a:ext>
              </a:extLst>
            </p:cNvPr>
            <p:cNvSpPr/>
            <p:nvPr/>
          </p:nvSpPr>
          <p:spPr>
            <a:xfrm>
              <a:off x="3005573" y="3617142"/>
              <a:ext cx="3312368" cy="73468"/>
            </a:xfrm>
            <a:prstGeom prst="rect">
              <a:avLst/>
            </a:prstGeom>
            <a:solidFill>
              <a:srgbClr val="3CC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FF3333"/>
                  </a:solidFill>
                </a:ln>
              </a:endParaRPr>
            </a:p>
          </p:txBody>
        </p:sp>
      </p:grp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B8E6DE75-F376-6F43-A20D-2A8092E67AA3}"/>
              </a:ext>
            </a:extLst>
          </p:cNvPr>
          <p:cNvSpPr txBox="1"/>
          <p:nvPr/>
        </p:nvSpPr>
        <p:spPr>
          <a:xfrm>
            <a:off x="4033347" y="37710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552262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File server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190319" y="1422842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AWS S3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E7F67-5EB7-774F-8EF4-A2E021BF1005}"/>
              </a:ext>
            </a:extLst>
          </p:cNvPr>
          <p:cNvSpPr txBox="1"/>
          <p:nvPr/>
        </p:nvSpPr>
        <p:spPr>
          <a:xfrm>
            <a:off x="2771800" y="1499786"/>
            <a:ext cx="547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크롤링한 데이터 저장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학습 데이터 공유</a:t>
            </a:r>
            <a:r>
              <a:rPr kumimoji="1" lang="en-US" altLang="ko-KR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DA8550-71A2-D848-AF15-9DA16C47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" y="1208287"/>
            <a:ext cx="1241567" cy="11236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CC212E-2F8D-DD4E-9937-B8535293B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" y="2321019"/>
            <a:ext cx="9144000" cy="40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4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666C4D-D926-4930-825F-B4C26CEACF31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59D27B-2E28-4C96-91FC-BA404E200C74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1AB10EBC-8293-476F-A441-87DE6060E06C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6FF09AF1-07A3-4733-A2A2-A5D8BB0F7BAA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EE0FAD-B1C8-4821-9271-75DD01C9D575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D4A70C-0774-4209-9E17-576327F05738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72C1A-E977-43B0-941F-051221020039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시스템 구성도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00D7F8-6FAB-458F-885D-EBF769842D68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19B733-EC4F-4AA7-96E0-219E5DECFD97}"/>
              </a:ext>
            </a:extLst>
          </p:cNvPr>
          <p:cNvSpPr txBox="1"/>
          <p:nvPr/>
        </p:nvSpPr>
        <p:spPr>
          <a:xfrm>
            <a:off x="-108520" y="836712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</p:spTree>
    <p:extLst>
      <p:ext uri="{BB962C8B-B14F-4D97-AF65-F5344CB8AC3E}">
        <p14:creationId xmlns:p14="http://schemas.microsoft.com/office/powerpoint/2010/main" val="66049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119B733-EC4F-4AA7-96E0-219E5DECFD97}"/>
              </a:ext>
            </a:extLst>
          </p:cNvPr>
          <p:cNvSpPr txBox="1"/>
          <p:nvPr/>
        </p:nvSpPr>
        <p:spPr>
          <a:xfrm>
            <a:off x="-108520" y="836712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E92F76-7073-A245-BD27-74BF1EB0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7" y="-581"/>
            <a:ext cx="811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3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Crawling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188249" y="1309146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Google Scalar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에서 데이터 수집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5D154-F80D-954E-8432-3B648EF6923C}"/>
              </a:ext>
            </a:extLst>
          </p:cNvPr>
          <p:cNvSpPr txBox="1"/>
          <p:nvPr/>
        </p:nvSpPr>
        <p:spPr>
          <a:xfrm>
            <a:off x="893379" y="1988840"/>
            <a:ext cx="771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-</a:t>
            </a:r>
            <a:r>
              <a:rPr kumimoji="1" lang="ko-KR" altLang="en-US" dirty="0"/>
              <a:t> 공개된 논문을 검색할 수 있는 </a:t>
            </a:r>
            <a:r>
              <a:rPr kumimoji="1" lang="en-US" altLang="ko-KR" dirty="0"/>
              <a:t>Google Scholar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 </a:t>
            </a:r>
            <a:r>
              <a:rPr kumimoji="1" lang="ko-KR" altLang="en-US" b="1" dirty="0"/>
              <a:t>   </a:t>
            </a:r>
            <a:r>
              <a:rPr kumimoji="1" lang="en-US" altLang="ko-KR" b="1" dirty="0"/>
              <a:t>-&gt; Google Scholar</a:t>
            </a:r>
            <a:r>
              <a:rPr kumimoji="1" lang="ko-KR" altLang="en-US" b="1" dirty="0"/>
              <a:t>에서</a:t>
            </a:r>
            <a:r>
              <a:rPr kumimoji="1" lang="en-US" altLang="ko-KR" b="1" dirty="0"/>
              <a:t> pdf</a:t>
            </a:r>
            <a:r>
              <a:rPr kumimoji="1" lang="ko-KR" altLang="en-US" b="1" dirty="0"/>
              <a:t> 형식으로 데이터를 수집</a:t>
            </a:r>
            <a:r>
              <a:rPr kumimoji="1" lang="en-US" altLang="ko-KR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F8E37-17D2-DE4F-B48C-75BCE79AC090}"/>
              </a:ext>
            </a:extLst>
          </p:cNvPr>
          <p:cNvSpPr txBox="1"/>
          <p:nvPr/>
        </p:nvSpPr>
        <p:spPr>
          <a:xfrm>
            <a:off x="639126" y="4908892"/>
            <a:ext cx="796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Computer Science </a:t>
            </a:r>
            <a:r>
              <a:rPr kumimoji="1" lang="ko-KR" altLang="en-US" dirty="0"/>
              <a:t>분야의 여러 분야들의 키워드들로 검색하여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99C9F8-6D67-4D48-810D-6E18A08F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14079"/>
            <a:ext cx="3532262" cy="1177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920E30-4225-284B-AA37-3522BEF14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014889"/>
            <a:ext cx="4716016" cy="16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Crawling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352569" y="1539745"/>
            <a:ext cx="7128792" cy="90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시행 착오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147AAB-C3BA-B345-87DC-4700CA02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856"/>
            <a:ext cx="9144000" cy="31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5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65559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Crawling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386972" y="123564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시행착오 및 결과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80C519-72DB-4E5B-AB84-A44366EBBF71}"/>
              </a:ext>
            </a:extLst>
          </p:cNvPr>
          <p:cNvGrpSpPr/>
          <p:nvPr/>
        </p:nvGrpSpPr>
        <p:grpSpPr>
          <a:xfrm>
            <a:off x="0" y="1815490"/>
            <a:ext cx="9144000" cy="4603825"/>
            <a:chOff x="0" y="1752887"/>
            <a:chExt cx="9144000" cy="46038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F5EAA4-3396-1A44-8E6E-A1ED368AA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52887"/>
              <a:ext cx="9144000" cy="46038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E3C228-0BA7-F243-AA18-9259BC626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27" y="4797152"/>
              <a:ext cx="4464496" cy="1098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004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61B356-30DA-4239-A110-63CCDDFACBA8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655FDF-C7EF-405B-8733-96AA9FCAB073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F505395C-A4BD-4798-86DB-FED70D57490C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63E5F95-63F4-4D54-B96D-D2B6CBFA10D1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37AFBB-994D-4644-A9CB-A89D85FE2C69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AF276-29FD-44EF-BDD1-30DB4BE12D55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970D24-BB2B-46B0-AFC7-3EA6A0252420}"/>
              </a:ext>
            </a:extLst>
          </p:cNvPr>
          <p:cNvGrpSpPr/>
          <p:nvPr/>
        </p:nvGrpSpPr>
        <p:grpSpPr>
          <a:xfrm>
            <a:off x="1619672" y="1772816"/>
            <a:ext cx="6840759" cy="3539430"/>
            <a:chOff x="3085277" y="2060848"/>
            <a:chExt cx="7838644" cy="35394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65951A-712F-4396-9BC9-9BE0CAC1A25D}"/>
                </a:ext>
              </a:extLst>
            </p:cNvPr>
            <p:cNvSpPr txBox="1"/>
            <p:nvPr/>
          </p:nvSpPr>
          <p:spPr>
            <a:xfrm>
              <a:off x="3185436" y="2060848"/>
              <a:ext cx="7738485" cy="35394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학습 코퍼스</a:t>
              </a: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(corpus) 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구축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논문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PDF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파일에서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텍스트 추출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(pdfminer.py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사용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텍스트를 문장 단위로 분리 및 병합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학습에 불필요한 텍스트 </a:t>
              </a:r>
              <a:r>
                <a:rPr lang="ko-KR" altLang="en-US" sz="2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필터링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문장 위치 정보 파악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2F21B-10F0-4ACD-A28E-CAF0E38B8993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182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2B5513-722A-4EA5-984C-23B51847C20A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18BCA2-472F-45B2-AA5B-F2177962F1B5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4ED1AB48-612D-4A70-98AE-B242391C091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1B8A7D2F-9EE8-490E-8ACD-B2659B8058F6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C63114-A6BD-47BA-BE08-D73D4479E2DB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D1690-A354-4682-9AD5-27944E21C826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cxnSp>
        <p:nvCxnSpPr>
          <p:cNvPr id="8" name="꺾인 연결선[E] 18">
            <a:extLst>
              <a:ext uri="{FF2B5EF4-FFF2-40B4-BE49-F238E27FC236}">
                <a16:creationId xmlns:a16="http://schemas.microsoft.com/office/drawing/2014/main" id="{92FA394C-4446-4C94-83C6-9D87A58CBF1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V="1">
            <a:off x="3707904" y="1984423"/>
            <a:ext cx="360041" cy="3375764"/>
          </a:xfrm>
          <a:prstGeom prst="bentConnector3">
            <a:avLst>
              <a:gd name="adj1" fmla="val 163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FEFF5-055D-48FB-A164-831A70F7534F}"/>
              </a:ext>
            </a:extLst>
          </p:cNvPr>
          <p:cNvSpPr txBox="1"/>
          <p:nvPr/>
        </p:nvSpPr>
        <p:spPr>
          <a:xfrm>
            <a:off x="287633" y="3353311"/>
            <a:ext cx="3224959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pdfminer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텍스트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추출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ADD39D-24E3-4974-88E3-969533A44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3" y="3984253"/>
            <a:ext cx="5065937" cy="2751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D12AA6-89D4-4902-BB03-0845D95AD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4594"/>
            <a:ext cx="4242544" cy="37396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066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CB35C-1C85-4332-BB43-DF9401A87FE7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25E8DB-5D85-4C93-BC09-29255C1646A2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78DD325-CAAE-455A-9053-E11356C10ECB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8D454041-E12C-4114-9A29-2639F59CF421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064AA5B-37F9-4F5D-A5DA-469694AB6F20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127C0-3A05-43B4-9153-712831A3DE7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60FEB-BA2D-4C55-B240-7788D7164152}"/>
              </a:ext>
            </a:extLst>
          </p:cNvPr>
          <p:cNvSpPr txBox="1"/>
          <p:nvPr/>
        </p:nvSpPr>
        <p:spPr>
          <a:xfrm>
            <a:off x="2843808" y="3212976"/>
            <a:ext cx="4055484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텍스트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문장 단위 분리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!</a:t>
            </a:r>
          </a:p>
          <a:p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29E4B9-F694-4D6F-8D2F-216308C0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17032"/>
            <a:ext cx="8713709" cy="2732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87457-8FB3-42D6-8B4F-6FAC24F02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52" y="163582"/>
            <a:ext cx="5481095" cy="2977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4462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35696" y="516483"/>
            <a:ext cx="7035948" cy="2739211"/>
            <a:chOff x="3085277" y="2060848"/>
            <a:chExt cx="6954504" cy="3141471"/>
          </a:xfrm>
        </p:grpSpPr>
        <p:sp>
          <p:nvSpPr>
            <p:cNvPr id="14" name="TextBox 13"/>
            <p:cNvSpPr txBox="1"/>
            <p:nvPr/>
          </p:nvSpPr>
          <p:spPr>
            <a:xfrm>
              <a:off x="3185437" y="2060848"/>
              <a:ext cx="6854344" cy="31414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학습 데이터 통계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총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11844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논문을 수집하여 학습에 이용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b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11844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논문은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7,151,590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문장 포함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단어 개수가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이하인 문장은 노이즈로 판단해 제거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</a:p>
            <a:p>
              <a:pPr marL="342900" indent="-342900">
                <a:buFontTx/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DEEA495-F017-E048-AC87-60D4D8344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08920"/>
            <a:ext cx="6152842" cy="39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0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07704" y="2169039"/>
            <a:ext cx="6768752" cy="2519921"/>
            <a:chOff x="3085277" y="2060848"/>
            <a:chExt cx="6954504" cy="2519921"/>
          </a:xfrm>
        </p:grpSpPr>
        <p:sp>
          <p:nvSpPr>
            <p:cNvPr id="14" name="TextBox 13"/>
            <p:cNvSpPr txBox="1"/>
            <p:nvPr/>
          </p:nvSpPr>
          <p:spPr>
            <a:xfrm>
              <a:off x="3185437" y="2060848"/>
              <a:ext cx="6854344" cy="25199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Paper Cat </a:t>
              </a:r>
            </a:p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Paper Creation Assistance Technology</a:t>
              </a:r>
            </a:p>
            <a:p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Team JCO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영어 논문 작성 시 적절한 표현을 추천해주는 솔루션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1"/>
              <a:ext cx="100160" cy="75088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80684BC-7082-AA41-9118-2D4AB37C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025023"/>
            <a:ext cx="1790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4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C8B6AB-0717-40AB-BB3B-D1A0DFF740DE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3462FB-01C9-4F16-87C9-3ACAD140663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FFC92DB0-05DF-4F34-9B2B-C006B5DCBB53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C8E7FF9D-B695-462D-B50F-3739B036CE99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9A6094-6E3B-4408-959D-B7916CC4CD66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CE85D-3F89-40CA-8A6F-2F4EC5D80609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E00E5B-BC71-4E30-9716-94FF6EC04A3A}"/>
              </a:ext>
            </a:extLst>
          </p:cNvPr>
          <p:cNvGrpSpPr/>
          <p:nvPr/>
        </p:nvGrpSpPr>
        <p:grpSpPr>
          <a:xfrm>
            <a:off x="771682" y="1418580"/>
            <a:ext cx="8001067" cy="2154436"/>
            <a:chOff x="3085277" y="2060848"/>
            <a:chExt cx="6954504" cy="21544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C36D50-C172-44AE-8697-69513FD4913B}"/>
                </a:ext>
              </a:extLst>
            </p:cNvPr>
            <p:cNvSpPr txBox="1"/>
            <p:nvPr/>
          </p:nvSpPr>
          <p:spPr>
            <a:xfrm>
              <a:off x="3185437" y="2060848"/>
              <a:ext cx="6854344" cy="21544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문장 위치 정보 파악</a:t>
              </a:r>
              <a:endPara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800100" lvl="1" indent="-342900">
                <a:buAutoNum type="arabicParenR"/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논문은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Abstract, Reference 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등 파트별로 담고 있는 내용이 구분됨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pPr marL="800100" lvl="1" indent="-342900">
                <a:buAutoNum type="arabicParenR"/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800100" lvl="1" indent="-342900">
                <a:buAutoNum type="arabicParenR"/>
              </a:pP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Abstract,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Body(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기타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),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Reference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부분으로 나눠서 문장을 저장함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  <a:p>
              <a:pPr marL="800100" lvl="1" indent="-342900">
                <a:buAutoNum type="arabicParenR"/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800100" lvl="1" indent="-342900">
                <a:buAutoNum type="arabicParenR"/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파트별로 데이터를 학습시켜 각 파트에 맞는 표현을 추천할 확률을 높임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.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92185A-CEDA-4DF1-A4B5-CA9BB44A60D6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9BC117B-A049-46C3-84E3-D870DE531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0" y="3833946"/>
            <a:ext cx="7837200" cy="27634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2147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POS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Tag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를 이용한 문법 정보 파악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8F856B-BD15-491A-9EF1-825061994BEE}"/>
              </a:ext>
            </a:extLst>
          </p:cNvPr>
          <p:cNvSpPr txBox="1"/>
          <p:nvPr/>
        </p:nvSpPr>
        <p:spPr>
          <a:xfrm>
            <a:off x="917594" y="1437783"/>
            <a:ext cx="730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단어 </a:t>
            </a:r>
            <a:r>
              <a:rPr lang="en-US" altLang="ko-KR" sz="2400" dirty="0"/>
              <a:t>-&gt; </a:t>
            </a:r>
            <a:r>
              <a:rPr lang="ko-KR" altLang="en-US" sz="2400" dirty="0"/>
              <a:t>원형 </a:t>
            </a:r>
            <a:r>
              <a:rPr lang="en-US" altLang="ko-KR" sz="2400" dirty="0"/>
              <a:t>-&gt; </a:t>
            </a:r>
            <a:r>
              <a:rPr lang="ko-KR" altLang="en-US" sz="2400" dirty="0"/>
              <a:t>추천 엔진 </a:t>
            </a:r>
            <a:r>
              <a:rPr lang="en-US" altLang="ko-KR" sz="2400" dirty="0"/>
              <a:t>-&gt; </a:t>
            </a:r>
            <a:r>
              <a:rPr lang="ko-KR" altLang="en-US" sz="2400" dirty="0"/>
              <a:t>원형 </a:t>
            </a:r>
            <a:r>
              <a:rPr lang="en-US" altLang="ko-KR" sz="2400" dirty="0"/>
              <a:t>-&gt; </a:t>
            </a:r>
            <a:r>
              <a:rPr lang="ko-KR" altLang="en-US" sz="2400" dirty="0"/>
              <a:t>단어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A7192-08F7-47F5-9439-EB40EF200912}"/>
              </a:ext>
            </a:extLst>
          </p:cNvPr>
          <p:cNvSpPr txBox="1"/>
          <p:nvPr/>
        </p:nvSpPr>
        <p:spPr>
          <a:xfrm>
            <a:off x="3769536" y="1992688"/>
            <a:ext cx="1604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동일 시제</a:t>
            </a:r>
            <a:r>
              <a:rPr lang="en-US" altLang="ko-KR" sz="1600" dirty="0"/>
              <a:t>, </a:t>
            </a:r>
            <a:r>
              <a:rPr lang="ko-KR" altLang="en-US" sz="1600" dirty="0"/>
              <a:t>인칭</a:t>
            </a:r>
          </a:p>
        </p:txBody>
      </p:sp>
      <p:sp>
        <p:nvSpPr>
          <p:cNvPr id="18" name="화살표: 오른쪽으로 구부러짐 17">
            <a:extLst>
              <a:ext uri="{FF2B5EF4-FFF2-40B4-BE49-F238E27FC236}">
                <a16:creationId xmlns:a16="http://schemas.microsoft.com/office/drawing/2014/main" id="{4784656B-4B8B-4B33-9839-C9D0ECC01DB0}"/>
              </a:ext>
            </a:extLst>
          </p:cNvPr>
          <p:cNvSpPr/>
          <p:nvPr/>
        </p:nvSpPr>
        <p:spPr>
          <a:xfrm rot="16200000">
            <a:off x="4445255" y="-652299"/>
            <a:ext cx="461666" cy="5552464"/>
          </a:xfrm>
          <a:prstGeom prst="curvedRightArrow">
            <a:avLst>
              <a:gd name="adj1" fmla="val 0"/>
              <a:gd name="adj2" fmla="val 58116"/>
              <a:gd name="adj3" fmla="val 16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77C11D-1E26-48A3-AA74-56DF7AD4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48" y="2478821"/>
            <a:ext cx="1517375" cy="42430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928057-77D6-460F-93F1-D9367A8D5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79" y="2478821"/>
            <a:ext cx="1479909" cy="4243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3E6DEC8-1C8D-4E26-BF49-4071FF28BD64}"/>
                  </a:ext>
                </a:extLst>
              </p14:cNvPr>
              <p14:cNvContentPartPr/>
              <p14:nvPr/>
            </p14:nvContentPartPr>
            <p14:xfrm>
              <a:off x="3061859" y="3428118"/>
              <a:ext cx="814320" cy="558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3E6DEC8-1C8D-4E26-BF49-4071FF28BD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2859" y="3419118"/>
                <a:ext cx="8319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7DCA550-162A-406A-90CB-E4AD251DDECC}"/>
                  </a:ext>
                </a:extLst>
              </p14:cNvPr>
              <p14:cNvContentPartPr/>
              <p14:nvPr/>
            </p14:nvContentPartPr>
            <p14:xfrm>
              <a:off x="4647659" y="3446478"/>
              <a:ext cx="797040" cy="306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7DCA550-162A-406A-90CB-E4AD251DDE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8659" y="3437478"/>
                <a:ext cx="814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A9141C3A-8011-45FF-84CD-439DA75E6AAC}"/>
                  </a:ext>
                </a:extLst>
              </p14:cNvPr>
              <p14:cNvContentPartPr/>
              <p14:nvPr/>
            </p14:nvContentPartPr>
            <p14:xfrm>
              <a:off x="3070499" y="4015278"/>
              <a:ext cx="2701440" cy="3708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A9141C3A-8011-45FF-84CD-439DA75E6A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1499" y="4006278"/>
                <a:ext cx="271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B89E9D0-5D8F-4901-995D-7ED61ABB1CB9}"/>
                  </a:ext>
                </a:extLst>
              </p14:cNvPr>
              <p14:cNvContentPartPr/>
              <p14:nvPr/>
            </p14:nvContentPartPr>
            <p14:xfrm>
              <a:off x="3061859" y="5430078"/>
              <a:ext cx="2693520" cy="918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B89E9D0-5D8F-4901-995D-7ED61ABB1C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2859" y="5421078"/>
                <a:ext cx="27111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D1D9517-815C-45C0-B743-F5895CA8FAE6}"/>
                  </a:ext>
                </a:extLst>
              </p14:cNvPr>
              <p14:cNvContentPartPr/>
              <p14:nvPr/>
            </p14:nvContentPartPr>
            <p14:xfrm>
              <a:off x="3061859" y="6123438"/>
              <a:ext cx="2693520" cy="504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D1D9517-815C-45C0-B743-F5895CA8FA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52859" y="6114438"/>
                <a:ext cx="271116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566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추천 엔진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7D04B1-F89B-4C65-A2F1-4E0A0DCE6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597"/>
            <a:ext cx="9144000" cy="29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Base Line - </a:t>
              </a:r>
              <a:r>
                <a:rPr lang="en-US" altLang="ko-KR" sz="28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Ngrams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+ Wordnet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B376E23-D37B-3F49-9CAA-DA853CE5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43" y="1200207"/>
            <a:ext cx="7128792" cy="5073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D279F-80F2-6447-BB22-371D01CE7C54}"/>
                  </a:ext>
                </a:extLst>
              </p:cNvPr>
              <p:cNvSpPr txBox="1"/>
              <p:nvPr/>
            </p:nvSpPr>
            <p:spPr>
              <a:xfrm>
                <a:off x="3419872" y="5945655"/>
                <a:ext cx="3031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{</m:t>
                      </m:r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 ∗100</m:t>
                              </m:r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D279F-80F2-6447-BB22-371D01CE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945655"/>
                <a:ext cx="3031279" cy="276999"/>
              </a:xfrm>
              <a:prstGeom prst="rect">
                <a:avLst/>
              </a:prstGeom>
              <a:blipFill>
                <a:blip r:embed="rId4"/>
                <a:stretch>
                  <a:fillRect l="-1667" t="-4545" r="-1667" b="-4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FC6FA05-C060-9241-880F-66CD230C0D5E}"/>
              </a:ext>
            </a:extLst>
          </p:cNvPr>
          <p:cNvSpPr txBox="1"/>
          <p:nvPr/>
        </p:nvSpPr>
        <p:spPr>
          <a:xfrm>
            <a:off x="2005855" y="6273458"/>
            <a:ext cx="592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m: Frequency Count, s: word similarity(0-1) k: constant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52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Lemmatization, Conjugation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1B176C-DA28-B743-8982-45881505AC88}"/>
              </a:ext>
            </a:extLst>
          </p:cNvPr>
          <p:cNvGrpSpPr/>
          <p:nvPr/>
        </p:nvGrpSpPr>
        <p:grpSpPr>
          <a:xfrm>
            <a:off x="825962" y="1340768"/>
            <a:ext cx="7633891" cy="5024773"/>
            <a:chOff x="825962" y="1340768"/>
            <a:chExt cx="7633891" cy="5024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D2329B-8A0C-AA48-85A2-5D59DE27A17D}"/>
                </a:ext>
              </a:extLst>
            </p:cNvPr>
            <p:cNvSpPr txBox="1"/>
            <p:nvPr/>
          </p:nvSpPr>
          <p:spPr>
            <a:xfrm>
              <a:off x="825962" y="1340768"/>
              <a:ext cx="7633891" cy="502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Python ‘Pattern’ </a:t>
              </a:r>
              <a:r>
                <a:rPr lang="ko-KR" altLang="en-US" dirty="0"/>
                <a:t>라이브러리를 사용하여 단어의 원형</a:t>
              </a:r>
              <a:r>
                <a:rPr lang="en-US" altLang="ko-KR" dirty="0"/>
                <a:t>(be, bacterium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  <a:r>
                <a:rPr lang="ko-KR" altLang="en-US" dirty="0"/>
                <a:t>을 학습 엔진에 사용함</a:t>
              </a:r>
              <a:r>
                <a:rPr lang="en-US" altLang="ko-KR" dirty="0"/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dirty="0"/>
                <a:t>추천 엔진에서 나온 단어를 다시 그 위치에 맞는 형태로 변형</a:t>
              </a:r>
              <a:r>
                <a:rPr lang="en-US" altLang="ko-KR" dirty="0"/>
                <a:t>(conjugation)</a:t>
              </a:r>
              <a:r>
                <a:rPr lang="ko-KR" altLang="en-US" dirty="0"/>
                <a:t> 하여 사용자에게 보여줌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r>
                <a:rPr lang="en-US" altLang="ko-KR" dirty="0"/>
                <a:t>Python ‘NLTK’</a:t>
              </a:r>
              <a:r>
                <a:rPr lang="ko-KR" altLang="en-US" dirty="0"/>
                <a:t> 라이브러리 사용</a:t>
              </a:r>
              <a:r>
                <a:rPr lang="en-US" altLang="ko-KR" dirty="0"/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dirty="0"/>
                <a:t>추천 엔진에 사용하게 되는 말뭉치의 단어 수를 줄여 메모리 낭비를 최소화하고</a:t>
              </a:r>
              <a:r>
                <a:rPr lang="en-US" altLang="ko-KR" dirty="0"/>
                <a:t>,</a:t>
              </a:r>
              <a:r>
                <a:rPr lang="ko-KR" altLang="en-US" dirty="0"/>
                <a:t> 형태만 다르고 </a:t>
              </a:r>
              <a:r>
                <a:rPr lang="ko-KR" altLang="en-US" b="1" dirty="0"/>
                <a:t>같은 의미를 가진 단어가 같은 </a:t>
              </a:r>
              <a:r>
                <a:rPr lang="en-US" altLang="ko-KR" b="1" dirty="0"/>
                <a:t>embedding</a:t>
              </a:r>
              <a:r>
                <a:rPr lang="ko-KR" altLang="en-US" b="1" dirty="0"/>
                <a:t>을 가지게</a:t>
              </a:r>
              <a:r>
                <a:rPr lang="ko-KR" altLang="en-US" dirty="0"/>
                <a:t> 하여 추천 엔진의 성능 향상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2904B6-A926-7547-9924-D7687B3D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922" y="2204864"/>
              <a:ext cx="7531970" cy="113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392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N-grams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B379FF-818E-4D48-8458-2993BD2E82E7}"/>
              </a:ext>
            </a:extLst>
          </p:cNvPr>
          <p:cNvSpPr/>
          <p:nvPr/>
        </p:nvSpPr>
        <p:spPr>
          <a:xfrm>
            <a:off x="389580" y="1416206"/>
            <a:ext cx="1345731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Tokenizing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B4177A-B8F4-2B41-A0F6-E6AECE737363}"/>
              </a:ext>
            </a:extLst>
          </p:cNvPr>
          <p:cNvSpPr/>
          <p:nvPr/>
        </p:nvSpPr>
        <p:spPr>
          <a:xfrm>
            <a:off x="3925695" y="1417269"/>
            <a:ext cx="1345731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N-grams Frequency</a:t>
            </a:r>
          </a:p>
          <a:p>
            <a:pPr algn="ctr"/>
            <a:r>
              <a:rPr lang="en-US" altLang="ko-KR" dirty="0"/>
              <a:t>calculating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ACA405-3914-E34A-A132-84F33F98943E}"/>
              </a:ext>
            </a:extLst>
          </p:cNvPr>
          <p:cNvSpPr/>
          <p:nvPr/>
        </p:nvSpPr>
        <p:spPr>
          <a:xfrm>
            <a:off x="7423944" y="1416206"/>
            <a:ext cx="1345731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Insert to Database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BF06C-CF38-B141-A91A-0266ECBC5C89}"/>
              </a:ext>
            </a:extLst>
          </p:cNvPr>
          <p:cNvSpPr txBox="1"/>
          <p:nvPr/>
        </p:nvSpPr>
        <p:spPr>
          <a:xfrm>
            <a:off x="127704" y="2637638"/>
            <a:ext cx="17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NLTK Tokenizer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A1761-0805-D14A-84F5-612622EA5FF8}"/>
              </a:ext>
            </a:extLst>
          </p:cNvPr>
          <p:cNvSpPr txBox="1"/>
          <p:nvPr/>
        </p:nvSpPr>
        <p:spPr>
          <a:xfrm>
            <a:off x="3653846" y="2637638"/>
            <a:ext cx="18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Bigram, Trigram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9B7316-9869-1747-99C7-4166A8E84043}"/>
              </a:ext>
            </a:extLst>
          </p:cNvPr>
          <p:cNvSpPr txBox="1"/>
          <p:nvPr/>
        </p:nvSpPr>
        <p:spPr>
          <a:xfrm>
            <a:off x="7054472" y="2637638"/>
            <a:ext cx="208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Bigram to Trigram</a:t>
            </a:r>
          </a:p>
          <a:p>
            <a:pPr algn="ctr"/>
            <a:r>
              <a:rPr kumimoji="1" lang="en-US" altLang="ko-KR" dirty="0"/>
              <a:t>search</a:t>
            </a:r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6C91CB4-746B-7948-8446-9D5888E31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3" b="24415"/>
          <a:stretch/>
        </p:blipFill>
        <p:spPr>
          <a:xfrm>
            <a:off x="3187835" y="3296010"/>
            <a:ext cx="3144529" cy="279829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357EE7-ACD2-924B-96E8-ECCDDE9C61DF}"/>
              </a:ext>
            </a:extLst>
          </p:cNvPr>
          <p:cNvCxnSpPr>
            <a:cxnSpLocks/>
          </p:cNvCxnSpPr>
          <p:nvPr/>
        </p:nvCxnSpPr>
        <p:spPr>
          <a:xfrm>
            <a:off x="1975656" y="2060848"/>
            <a:ext cx="1444216" cy="0"/>
          </a:xfrm>
          <a:prstGeom prst="straightConnector1">
            <a:avLst/>
          </a:prstGeom>
          <a:ln w="34925">
            <a:solidFill>
              <a:srgbClr val="3CC3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4A8C85-FDDF-4E46-B7EE-097F25903690}"/>
              </a:ext>
            </a:extLst>
          </p:cNvPr>
          <p:cNvCxnSpPr>
            <a:cxnSpLocks/>
          </p:cNvCxnSpPr>
          <p:nvPr/>
        </p:nvCxnSpPr>
        <p:spPr>
          <a:xfrm>
            <a:off x="5610256" y="2064296"/>
            <a:ext cx="1444216" cy="0"/>
          </a:xfrm>
          <a:prstGeom prst="straightConnector1">
            <a:avLst/>
          </a:prstGeom>
          <a:ln w="34925">
            <a:solidFill>
              <a:srgbClr val="3CC3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962E128-5537-EF4C-8E91-48E3F72AD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1" y="3398142"/>
            <a:ext cx="2911268" cy="2406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290625-7943-BA44-9570-916159A12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781" y="3216285"/>
            <a:ext cx="2470044" cy="32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3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67251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Word2vec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763688" y="117526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Skip-gram</a:t>
            </a:r>
            <a:r>
              <a:rPr kumimoji="1" lang="ko-KR" altLang="en-US" dirty="0"/>
              <a:t> 방식의 학습이</a:t>
            </a:r>
            <a:endParaRPr kumimoji="1" lang="en-US" altLang="ko-KR" dirty="0"/>
          </a:p>
          <a:p>
            <a:r>
              <a:rPr kumimoji="1" lang="ko-KR" altLang="en-US" dirty="0"/>
              <a:t>저희 서비스에서 사용할 모델과 유사하다고 판단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374E53-F22E-2940-B513-D694ABE5F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1" y="2708920"/>
            <a:ext cx="4392488" cy="26176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6DAD03-7808-5C4A-828C-56E35640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839109"/>
            <a:ext cx="3185874" cy="5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6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67251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Word2vec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A433CA-7F59-0B4F-8D96-E068D7427ACD}"/>
              </a:ext>
            </a:extLst>
          </p:cNvPr>
          <p:cNvSpPr txBox="1"/>
          <p:nvPr/>
        </p:nvSpPr>
        <p:spPr>
          <a:xfrm>
            <a:off x="555012" y="1390749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인칭 대명사 자리의 관계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07635-0F1C-0F4C-8562-3BC18724F533}"/>
              </a:ext>
            </a:extLst>
          </p:cNvPr>
          <p:cNvSpPr txBox="1"/>
          <p:nvPr/>
        </p:nvSpPr>
        <p:spPr>
          <a:xfrm>
            <a:off x="852707" y="1812804"/>
            <a:ext cx="711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인칭 대명사 끼리 모여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The author</a:t>
            </a:r>
            <a:r>
              <a:rPr kumimoji="1" lang="ko-KR" altLang="en-US" dirty="0"/>
              <a:t>같이 다른 형태로 논문에서</a:t>
            </a:r>
            <a:endParaRPr kumimoji="1" lang="en-US" altLang="ko-KR" dirty="0"/>
          </a:p>
          <a:p>
            <a:r>
              <a:rPr kumimoji="1" lang="ko-KR" altLang="en-US" dirty="0"/>
              <a:t>많이 나오는 경우도 적용이 되어있음</a:t>
            </a:r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2D0D0B-8838-1740-AB54-12BB71E4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2459135"/>
            <a:ext cx="46355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03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67251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Word2vec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A433CA-7F59-0B4F-8D96-E068D7427ACD}"/>
              </a:ext>
            </a:extLst>
          </p:cNvPr>
          <p:cNvSpPr txBox="1"/>
          <p:nvPr/>
        </p:nvSpPr>
        <p:spPr>
          <a:xfrm>
            <a:off x="852707" y="1359932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일반 단어의 관계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07635-0F1C-0F4C-8562-3BC18724F533}"/>
              </a:ext>
            </a:extLst>
          </p:cNvPr>
          <p:cNvSpPr txBox="1"/>
          <p:nvPr/>
        </p:nvSpPr>
        <p:spPr>
          <a:xfrm>
            <a:off x="852707" y="1812804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의미 단계에서 비슷한 의미의 단어의 경우 비슷한 위치에 나오므로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비슷한 의미의 단어들을 뽑을 수 있음</a:t>
            </a:r>
            <a:r>
              <a:rPr kumimoji="1" lang="en-US" altLang="ko-KR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4BE69C2-83F4-6C4F-9D13-045CF41B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9135"/>
            <a:ext cx="4506567" cy="2626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0170F-9D8E-044A-8196-6A3CB0B73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826" y="2459135"/>
            <a:ext cx="3804394" cy="30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0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67251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Word2vec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F8D7CF-84C3-3F49-BDD2-D3D88B7BE2D7}"/>
              </a:ext>
            </a:extLst>
          </p:cNvPr>
          <p:cNvSpPr txBox="1"/>
          <p:nvPr/>
        </p:nvSpPr>
        <p:spPr>
          <a:xfrm>
            <a:off x="733854" y="131741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기술 단어들의 관계</a:t>
            </a:r>
            <a:endParaRPr kumimoji="1"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6108B8F-8E16-3E40-BEEC-B8C1E807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337334"/>
            <a:ext cx="5143500" cy="40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340A64-EDF2-904E-BB2B-1BB36B589402}"/>
              </a:ext>
            </a:extLst>
          </p:cNvPr>
          <p:cNvSpPr txBox="1"/>
          <p:nvPr/>
        </p:nvSpPr>
        <p:spPr>
          <a:xfrm>
            <a:off x="927731" y="1790746"/>
            <a:ext cx="79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비슷한 기술이나 해당 기술의 </a:t>
            </a:r>
            <a:r>
              <a:rPr kumimoji="1" lang="ko-KR" altLang="en-US" dirty="0" err="1"/>
              <a:t>축약형</a:t>
            </a:r>
            <a:r>
              <a:rPr kumimoji="1" lang="ko-KR" altLang="en-US" dirty="0"/>
              <a:t> 또는 축약을 푼 버전이 주로 </a:t>
            </a:r>
            <a:r>
              <a:rPr kumimoji="1" lang="ko-KR" altLang="en-US" dirty="0" err="1"/>
              <a:t>나오게됨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16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3A00E-B832-49C0-ADFA-AD1596C8284C}"/>
              </a:ext>
            </a:extLst>
          </p:cNvPr>
          <p:cNvSpPr/>
          <p:nvPr/>
        </p:nvSpPr>
        <p:spPr>
          <a:xfrm>
            <a:off x="1785202" y="1412776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글을 쓸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때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단어 선택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때문에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시간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소모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함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0CD45-C140-3744-9452-B3656733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85" y="1897384"/>
            <a:ext cx="5537629" cy="47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56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LSTM Language Model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3566868" y="1700808"/>
            <a:ext cx="5541636" cy="345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LSTM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기반 단어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Co-occurrence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학습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문장의 앞 뒤 단어에 대해 더 효과적으로 학습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LSTM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모델을 이용하여 단어의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Co-occurrence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학습하여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공간적 유사도 정보를 학습한다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LSTM language model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real world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문맥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확률 분포를 계산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문장에서 나타나는 단어 간의 순차적 의존 관계를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보다 효과적으로 학습할 수 있다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76D1A-F96E-574C-A56A-F271B91E9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1" y="1475952"/>
            <a:ext cx="3210849" cy="25658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0FE803-C0FB-FE49-A734-56F2B26825E8}"/>
              </a:ext>
            </a:extLst>
          </p:cNvPr>
          <p:cNvSpPr/>
          <p:nvPr/>
        </p:nvSpPr>
        <p:spPr>
          <a:xfrm>
            <a:off x="3588527" y="1772816"/>
            <a:ext cx="61588" cy="314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228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LSTM Language Model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F41EF-605F-C246-903B-7954416B1AE1}"/>
              </a:ext>
            </a:extLst>
          </p:cNvPr>
          <p:cNvSpPr txBox="1"/>
          <p:nvPr/>
        </p:nvSpPr>
        <p:spPr>
          <a:xfrm>
            <a:off x="1194750" y="1437783"/>
            <a:ext cx="7128792" cy="90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시행 착오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A650F-7EDB-4B5F-B833-E23ED65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418"/>
            <a:ext cx="9144000" cy="33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83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LSTM Language Model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4C17946-E380-3B40-800A-5537BA11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" y="2153281"/>
            <a:ext cx="5709641" cy="2488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0228F-8D0D-244F-A208-FCF0FA58C256}"/>
              </a:ext>
            </a:extLst>
          </p:cNvPr>
          <p:cNvSpPr txBox="1"/>
          <p:nvPr/>
        </p:nvSpPr>
        <p:spPr>
          <a:xfrm>
            <a:off x="323528" y="177281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LSTM </a:t>
            </a:r>
            <a:r>
              <a:rPr kumimoji="1" lang="ko-KR" altLang="en-US" dirty="0"/>
              <a:t>모델링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8EDE00-56F2-D148-941A-42491C70B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4" y="1484784"/>
            <a:ext cx="3419872" cy="3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2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LSTM Language Model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B76DF31-CFC6-B94A-9197-17E2B88B4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3" y="2066630"/>
            <a:ext cx="3484486" cy="21660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C17946-E380-3B40-800A-5537BA11D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22" y="2066630"/>
            <a:ext cx="5297278" cy="23090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0228F-8D0D-244F-A208-FCF0FA58C256}"/>
              </a:ext>
            </a:extLst>
          </p:cNvPr>
          <p:cNvSpPr txBox="1"/>
          <p:nvPr/>
        </p:nvSpPr>
        <p:spPr>
          <a:xfrm>
            <a:off x="3961033" y="167512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LSTM </a:t>
            </a:r>
            <a:r>
              <a:rPr kumimoji="1" lang="ko-KR" altLang="en-US" dirty="0"/>
              <a:t>모델링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0828FE-43DB-E54D-AB4A-E10C5F7F6D82}"/>
              </a:ext>
            </a:extLst>
          </p:cNvPr>
          <p:cNvSpPr txBox="1"/>
          <p:nvPr/>
        </p:nvSpPr>
        <p:spPr>
          <a:xfrm>
            <a:off x="675389" y="1685101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LSTM</a:t>
            </a:r>
            <a:r>
              <a:rPr kumimoji="1" lang="ko-KR" altLang="en-US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935534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숙어 추천 방법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88582" y="1268760"/>
            <a:ext cx="7859882" cy="1200329"/>
            <a:chOff x="888582" y="1319400"/>
            <a:chExt cx="7859882" cy="12003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F22D7-5E38-41B9-92B6-6B5B6C6392F4}"/>
                </a:ext>
              </a:extLst>
            </p:cNvPr>
            <p:cNvSpPr txBox="1"/>
            <p:nvPr/>
          </p:nvSpPr>
          <p:spPr>
            <a:xfrm>
              <a:off x="888582" y="1319400"/>
              <a:ext cx="36834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 </a:t>
              </a:r>
              <a:r>
                <a:rPr lang="en-US" altLang="ko-KR" b="1" u="sng" dirty="0"/>
                <a:t>came to a decision</a:t>
              </a:r>
              <a:r>
                <a:rPr lang="en-US" altLang="ko-KR" dirty="0"/>
                <a:t> that …</a:t>
              </a:r>
            </a:p>
            <a:p>
              <a:r>
                <a:rPr lang="en-US" altLang="ko-KR" dirty="0"/>
                <a:t>-&gt; We </a:t>
              </a:r>
              <a:r>
                <a:rPr lang="en-US" altLang="ko-KR" b="1" u="sng" dirty="0"/>
                <a:t>concluded</a:t>
              </a:r>
              <a:r>
                <a:rPr lang="en-US" altLang="ko-KR" dirty="0"/>
                <a:t> that</a:t>
              </a:r>
            </a:p>
            <a:p>
              <a:r>
                <a:rPr lang="en-US" altLang="ko-KR" dirty="0"/>
                <a:t>They </a:t>
              </a:r>
              <a:r>
                <a:rPr lang="en-US" altLang="ko-KR" b="1" u="sng" dirty="0"/>
                <a:t>are based on</a:t>
              </a:r>
              <a:r>
                <a:rPr lang="en-US" altLang="ko-KR" dirty="0"/>
                <a:t> …</a:t>
              </a:r>
            </a:p>
            <a:p>
              <a:r>
                <a:rPr lang="en-US" altLang="ko-KR" dirty="0"/>
                <a:t>-&gt; They </a:t>
              </a:r>
              <a:r>
                <a:rPr lang="en-US" altLang="ko-KR" b="1" u="sng" dirty="0"/>
                <a:t>depend on</a:t>
              </a:r>
              <a:r>
                <a:rPr lang="en-US" altLang="ko-KR" dirty="0"/>
                <a:t> …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851920" y="1815107"/>
              <a:ext cx="489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숙어를 파악하고 있지 않으면 추천이 불가능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0" y="2434735"/>
            <a:ext cx="9144000" cy="4325997"/>
            <a:chOff x="0" y="2434735"/>
            <a:chExt cx="9144000" cy="432599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0E6517F-6E75-4678-8578-7DC76FBFD89A}"/>
                </a:ext>
              </a:extLst>
            </p:cNvPr>
            <p:cNvGrpSpPr/>
            <p:nvPr/>
          </p:nvGrpSpPr>
          <p:grpSpPr>
            <a:xfrm>
              <a:off x="0" y="3573016"/>
              <a:ext cx="9144000" cy="3187716"/>
              <a:chOff x="0" y="3193612"/>
              <a:chExt cx="9144000" cy="318771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5675086-0B5E-4925-BE52-E4882C680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193612"/>
                <a:ext cx="9144000" cy="318771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5B63611-524C-488B-A093-3535D7DF0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2160" y="3202264"/>
                <a:ext cx="2985120" cy="223884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AF4C19-1039-4B78-AE6B-41231601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50" y="2434735"/>
              <a:ext cx="2775856" cy="1605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29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관련 논문 검색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서버 측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D76112F-7E4A-3947-B6DC-FBE90677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228570"/>
            <a:ext cx="8244408" cy="55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0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추천 성능 평가 방법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46AC11-171C-4196-AB68-4CEF6AF40A1C}"/>
              </a:ext>
            </a:extLst>
          </p:cNvPr>
          <p:cNvSpPr txBox="1"/>
          <p:nvPr/>
        </p:nvSpPr>
        <p:spPr>
          <a:xfrm>
            <a:off x="825962" y="1616320"/>
            <a:ext cx="763389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맞춤법을 교정하는 등 사용자에게 정답을 제공하는 시스템이 아니라</a:t>
            </a:r>
            <a:r>
              <a:rPr lang="en-US" altLang="ko-KR" dirty="0"/>
              <a:t>, </a:t>
            </a:r>
            <a:r>
              <a:rPr lang="ko-KR" altLang="en-US" dirty="0"/>
              <a:t>표현을 </a:t>
            </a:r>
            <a:r>
              <a:rPr lang="ko-KR" altLang="en-US" b="1" dirty="0"/>
              <a:t>추천</a:t>
            </a:r>
            <a:r>
              <a:rPr lang="ko-KR" altLang="en-US" dirty="0"/>
              <a:t>하는 시스템이므로 정확도 평가가 어려움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우리 시스템이 추천한 표현이 문맥에 어울리면 </a:t>
            </a:r>
            <a:r>
              <a:rPr lang="ko-KR" altLang="en-US" b="1" dirty="0"/>
              <a:t>정답</a:t>
            </a:r>
            <a:r>
              <a:rPr lang="en-US" altLang="ko-KR" dirty="0"/>
              <a:t>, </a:t>
            </a:r>
            <a:r>
              <a:rPr lang="ko-KR" altLang="en-US" dirty="0"/>
              <a:t>어울리지 않으면 </a:t>
            </a:r>
            <a:r>
              <a:rPr lang="ko-KR" altLang="en-US" b="1" dirty="0"/>
              <a:t>오답</a:t>
            </a:r>
            <a:r>
              <a:rPr lang="ko-KR" altLang="en-US" dirty="0"/>
              <a:t>으로 처리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알파 테스트</a:t>
            </a:r>
            <a:r>
              <a:rPr lang="en-US" altLang="ko-KR" dirty="0"/>
              <a:t>, </a:t>
            </a:r>
            <a:r>
              <a:rPr lang="ko-KR" altLang="en-US" dirty="0"/>
              <a:t>베타 테스트를 거쳐 </a:t>
            </a:r>
            <a:r>
              <a:rPr lang="ko-KR" altLang="en-US" b="1" dirty="0"/>
              <a:t>사용자 로그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490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사용자 테스트 통계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366AF95-6986-EC40-9586-8EC98C70F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325573"/>
              </p:ext>
            </p:extLst>
          </p:nvPr>
        </p:nvGraphicFramePr>
        <p:xfrm>
          <a:off x="30794" y="1357631"/>
          <a:ext cx="9082412" cy="546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8671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61B356-30DA-4239-A110-63CCDDFACBA8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655FDF-C7EF-405B-8733-96AA9FCAB073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F505395C-A4BD-4798-86DB-FED70D57490C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63E5F95-63F4-4D54-B96D-D2B6CBFA10D1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37AFBB-994D-4644-A9CB-A89D85FE2C69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AF276-29FD-44EF-BDD1-30DB4BE12D55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970D24-BB2B-46B0-AFC7-3EA6A0252420}"/>
              </a:ext>
            </a:extLst>
          </p:cNvPr>
          <p:cNvGrpSpPr/>
          <p:nvPr/>
        </p:nvGrpSpPr>
        <p:grpSpPr>
          <a:xfrm>
            <a:off x="1043608" y="1772816"/>
            <a:ext cx="6995195" cy="2308324"/>
            <a:chOff x="3085277" y="2060848"/>
            <a:chExt cx="7355512" cy="23083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65951A-712F-4396-9BC9-9BE0CAC1A25D}"/>
                </a:ext>
              </a:extLst>
            </p:cNvPr>
            <p:cNvSpPr txBox="1"/>
            <p:nvPr/>
          </p:nvSpPr>
          <p:spPr>
            <a:xfrm>
              <a:off x="3185437" y="2060848"/>
              <a:ext cx="725535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클라이언트</a:t>
              </a: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 MS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Word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Add-in 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개발</a:t>
              </a:r>
            </a:p>
            <a:p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Office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개발자 도구를 이용하여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Word Add-in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개발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서버와 연동하여 동의어 추천과 단어 번역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2F21B-10F0-4ACD-A28E-CAF0E38B8993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902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단어 및 구문 추천 기능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FB768F4-F0C1-410B-93BC-58B33985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1" y="1317413"/>
            <a:ext cx="8880298" cy="52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7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3A00E-B832-49C0-ADFA-AD1596C8284C}"/>
              </a:ext>
            </a:extLst>
          </p:cNvPr>
          <p:cNvSpPr/>
          <p:nvPr/>
        </p:nvSpPr>
        <p:spPr>
          <a:xfrm>
            <a:off x="1785202" y="1412776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글을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쓸때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단어 선택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 때문에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많은 시간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을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소모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Apple SD Gothic Neo" panose="02000300000000000000" pitchFamily="2" charset="-127"/>
              </a:rPr>
              <a:t>함</a:t>
            </a:r>
            <a:endParaRPr lang="ko-KR" altLang="en-US" sz="2400" dirty="0"/>
          </a:p>
        </p:txBody>
      </p:sp>
      <p:pic>
        <p:nvPicPr>
          <p:cNvPr id="18" name="Picture 2" descr="Research data showed that 9 out of 10 Korean adults feel stress every day, and 4 out of 10 people felt âvery stressedâ or âextremely stressedâ on a daily basis. (Image : Shutterstock)">
            <a:extLst>
              <a:ext uri="{FF2B5EF4-FFF2-40B4-BE49-F238E27FC236}">
                <a16:creationId xmlns:a16="http://schemas.microsoft.com/office/drawing/2014/main" id="{D9AF76F0-AB23-BE47-96AC-25DBB915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29" y="2048014"/>
            <a:ext cx="6491853" cy="43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11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번역 및 히스토리 기능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9D64CF-B650-499A-936A-549D93BA6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415306"/>
            <a:ext cx="2851896" cy="3096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3B4449-C86D-4FFD-A39E-8666CE8D4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2070"/>
            <a:ext cx="5175026" cy="51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5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관련 논문 검색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클라이언트 측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DF07A76-1BA2-7B49-8B16-88A36D7D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03416"/>
            <a:ext cx="7962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9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55A281-7E4B-4738-8C63-B9F32E7A42D9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4AE4DD-FDB6-4EF5-99F1-58B7F8C6DC1D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E7B8337-EED5-43DB-8EE6-D643FC1C1036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43A711A-679D-45B0-8406-8E74749BDB60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D56F9-4352-4545-BB9D-73549B61E8EE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C7F3-CC0A-41D9-A9BB-661FECA21523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21EB15-3A50-43E5-88BB-8D097F1B0316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259A-2B56-4A4F-BF4F-127651DBBB23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노트 기능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21926C-298C-46D9-AE82-7B052DCA45C5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FAFD31-E9C7-4779-9DC1-5E057A42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10307"/>
            <a:ext cx="4608512" cy="54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61B356-30DA-4239-A110-63CCDDFACBA8}"/>
              </a:ext>
            </a:extLst>
          </p:cNvPr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655FDF-C7EF-405B-8733-96AA9FCAB073}"/>
              </a:ext>
            </a:extLst>
          </p:cNvPr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F505395C-A4BD-4798-86DB-FED70D57490C}"/>
                </a:ext>
              </a:extLst>
            </p:cNvPr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63E5F95-63F4-4D54-B96D-D2B6CBFA10D1}"/>
                </a:ext>
              </a:extLst>
            </p:cNvPr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37AFBB-994D-4644-A9CB-A89D85FE2C69}"/>
              </a:ext>
            </a:extLst>
          </p:cNvPr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AF276-29FD-44EF-BDD1-30DB4BE12D55}"/>
              </a:ext>
            </a:extLst>
          </p:cNvPr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970D24-BB2B-46B0-AFC7-3EA6A0252420}"/>
              </a:ext>
            </a:extLst>
          </p:cNvPr>
          <p:cNvGrpSpPr/>
          <p:nvPr/>
        </p:nvGrpSpPr>
        <p:grpSpPr>
          <a:xfrm>
            <a:off x="1763688" y="527611"/>
            <a:ext cx="6419131" cy="2123658"/>
            <a:chOff x="3085277" y="2060848"/>
            <a:chExt cx="7355512" cy="21236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65951A-712F-4396-9BC9-9BE0CAC1A25D}"/>
                </a:ext>
              </a:extLst>
            </p:cNvPr>
            <p:cNvSpPr txBox="1"/>
            <p:nvPr/>
          </p:nvSpPr>
          <p:spPr>
            <a:xfrm>
              <a:off x="3185437" y="2060848"/>
              <a:ext cx="7255352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클라이언트</a:t>
              </a:r>
              <a:r>
                <a:rPr lang="en-US" altLang="ko-KR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: Chrome Plug-in </a:t>
              </a:r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개발</a:t>
              </a:r>
              <a:endPara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Google Chrome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에서 동작하는 플러그인 개발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서버와 연동하여 동의어 추천과 단어 번역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42F21B-10F0-4ACD-A28E-CAF0E38B8993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65E19BC-F712-48BC-9F23-562461AB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5" y="2501256"/>
            <a:ext cx="8271629" cy="3981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2AAD058-206E-4BB1-9977-BC9E35DF44DD}"/>
                  </a:ext>
                </a:extLst>
              </p14:cNvPr>
              <p14:cNvContentPartPr/>
              <p14:nvPr/>
            </p14:nvContentPartPr>
            <p14:xfrm>
              <a:off x="1279499" y="5826798"/>
              <a:ext cx="684720" cy="484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2AAD058-206E-4BB1-9977-BC9E35DF44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499" y="5817798"/>
                <a:ext cx="7023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E61CEAA-9121-4896-9914-657C6480D6EE}"/>
                  </a:ext>
                </a:extLst>
              </p14:cNvPr>
              <p14:cNvContentPartPr/>
              <p14:nvPr/>
            </p14:nvContentPartPr>
            <p14:xfrm>
              <a:off x="7305539" y="2362878"/>
              <a:ext cx="1260360" cy="1482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E61CEAA-9121-4896-9914-657C6480D6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6539" y="2353878"/>
                <a:ext cx="1278000" cy="14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451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서버 개발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시스템 구성도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B379E6-AD6E-0E4F-AD52-7836FAF92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1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97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 현황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기능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API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화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521F3A5-FC0F-E64A-A661-AD1981B3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33" y="3356992"/>
            <a:ext cx="2506316" cy="33761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9F0DF9-9443-944F-B5F7-CC52973F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721" y="3645024"/>
            <a:ext cx="4079361" cy="3008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39C8F0-F33D-BE48-A818-6FEBA0A9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9293"/>
            <a:ext cx="9144000" cy="20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29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524" y="85168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3" y="3167390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25667-AE74-274B-852B-E0079BADC0C9}"/>
              </a:ext>
            </a:extLst>
          </p:cNvPr>
          <p:cNvSpPr/>
          <p:nvPr/>
        </p:nvSpPr>
        <p:spPr>
          <a:xfrm>
            <a:off x="2987824" y="3617142"/>
            <a:ext cx="3312368" cy="73468"/>
          </a:xfrm>
          <a:prstGeom prst="rect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3333"/>
                </a:solidFill>
              </a:ln>
            </a:endParaRPr>
          </a:p>
        </p:txBody>
      </p:sp>
      <p:sp>
        <p:nvSpPr>
          <p:cNvPr id="11" name="텍스트상자 2">
            <a:extLst>
              <a:ext uri="{FF2B5EF4-FFF2-40B4-BE49-F238E27FC236}">
                <a16:creationId xmlns:a16="http://schemas.microsoft.com/office/drawing/2014/main" id="{76B5A99E-84A9-46D0-AE14-79CED30FDFD6}"/>
              </a:ext>
            </a:extLst>
          </p:cNvPr>
          <p:cNvSpPr txBox="1"/>
          <p:nvPr/>
        </p:nvSpPr>
        <p:spPr>
          <a:xfrm>
            <a:off x="4062073" y="369061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 Cat</a:t>
            </a:r>
          </a:p>
        </p:txBody>
      </p:sp>
    </p:spTree>
    <p:extLst>
      <p:ext uri="{BB962C8B-B14F-4D97-AF65-F5344CB8AC3E}">
        <p14:creationId xmlns:p14="http://schemas.microsoft.com/office/powerpoint/2010/main" val="4044592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기대 효과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E7A1AE-6A97-1849-9779-8E7EABC4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75952"/>
            <a:ext cx="1503860" cy="15038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734753-19ED-0C4E-9CE5-5FDDFEFB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41" y="3149754"/>
            <a:ext cx="1400389" cy="14003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2105E1-3905-CD40-AE33-E058A08C6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158" y="4685270"/>
            <a:ext cx="1521057" cy="15210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62F60C-6DF2-D349-A3BA-23D5FA203E85}"/>
              </a:ext>
            </a:extLst>
          </p:cNvPr>
          <p:cNvSpPr/>
          <p:nvPr/>
        </p:nvSpPr>
        <p:spPr>
          <a:xfrm>
            <a:off x="3200400" y="2043216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elvetica" pitchFamily="2" charset="0"/>
              </a:rPr>
              <a:t>문서작성이나 콘텐츠 개발에만 집중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C3FF4F-2B2A-1D4C-9512-9F96D2E2A9E3}"/>
              </a:ext>
            </a:extLst>
          </p:cNvPr>
          <p:cNvSpPr/>
          <p:nvPr/>
        </p:nvSpPr>
        <p:spPr>
          <a:xfrm>
            <a:off x="3200400" y="3778377"/>
            <a:ext cx="4805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Helvetica" pitchFamily="2" charset="0"/>
              </a:rPr>
              <a:t>문서작성이</a:t>
            </a:r>
            <a:r>
              <a:rPr lang="ko-KR" altLang="en-US" dirty="0">
                <a:latin typeface="Helvetica" pitchFamily="2" charset="0"/>
              </a:rPr>
              <a:t> 가져오는 어려움과 스트레스 해소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D7AE5-B2CE-4842-9C66-67E7F438E28D}"/>
              </a:ext>
            </a:extLst>
          </p:cNvPr>
          <p:cNvSpPr txBox="1"/>
          <p:nvPr/>
        </p:nvSpPr>
        <p:spPr>
          <a:xfrm>
            <a:off x="3200400" y="5318148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논문에서 보편적으로 쓰이는 어휘 추천</a:t>
            </a:r>
          </a:p>
        </p:txBody>
      </p:sp>
    </p:spTree>
    <p:extLst>
      <p:ext uri="{BB962C8B-B14F-4D97-AF65-F5344CB8AC3E}">
        <p14:creationId xmlns:p14="http://schemas.microsoft.com/office/powerpoint/2010/main" val="17818591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524" y="85168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3" y="3167390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25667-AE74-274B-852B-E0079BADC0C9}"/>
              </a:ext>
            </a:extLst>
          </p:cNvPr>
          <p:cNvSpPr/>
          <p:nvPr/>
        </p:nvSpPr>
        <p:spPr>
          <a:xfrm>
            <a:off x="2987824" y="3617142"/>
            <a:ext cx="3312368" cy="73468"/>
          </a:xfrm>
          <a:prstGeom prst="rect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3333"/>
                </a:solidFill>
              </a:ln>
            </a:endParaRPr>
          </a:p>
        </p:txBody>
      </p:sp>
      <p:sp>
        <p:nvSpPr>
          <p:cNvPr id="11" name="텍스트상자 2">
            <a:extLst>
              <a:ext uri="{FF2B5EF4-FFF2-40B4-BE49-F238E27FC236}">
                <a16:creationId xmlns:a16="http://schemas.microsoft.com/office/drawing/2014/main" id="{76B5A99E-84A9-46D0-AE14-79CED30FDFD6}"/>
              </a:ext>
            </a:extLst>
          </p:cNvPr>
          <p:cNvSpPr txBox="1"/>
          <p:nvPr/>
        </p:nvSpPr>
        <p:spPr>
          <a:xfrm>
            <a:off x="4062073" y="369061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 Cat</a:t>
            </a:r>
          </a:p>
        </p:txBody>
      </p:sp>
    </p:spTree>
    <p:extLst>
      <p:ext uri="{BB962C8B-B14F-4D97-AF65-F5344CB8AC3E}">
        <p14:creationId xmlns:p14="http://schemas.microsoft.com/office/powerpoint/2010/main" val="2076782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비즈니스 모델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CA65F10-5B5B-4A4D-9020-517DEC62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25" y="2662049"/>
            <a:ext cx="1678546" cy="16785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12B212-42FE-9640-A939-E1A3B115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714003"/>
            <a:ext cx="1533901" cy="15339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E4C519-F4BC-7845-BCE5-05D4BE45C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91" y="2605807"/>
            <a:ext cx="1612900" cy="161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9C70BE-E3D7-B941-A965-31C9DB656128}"/>
              </a:ext>
            </a:extLst>
          </p:cNvPr>
          <p:cNvSpPr txBox="1"/>
          <p:nvPr/>
        </p:nvSpPr>
        <p:spPr>
          <a:xfrm>
            <a:off x="920973" y="452241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추천 횟수당 </a:t>
            </a:r>
            <a:r>
              <a:rPr kumimoji="1" lang="ko-KR" altLang="en-US" dirty="0" err="1"/>
              <a:t>과금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BBBF5-EF53-D147-B094-2FF30478B605}"/>
              </a:ext>
            </a:extLst>
          </p:cNvPr>
          <p:cNvSpPr txBox="1"/>
          <p:nvPr/>
        </p:nvSpPr>
        <p:spPr>
          <a:xfrm>
            <a:off x="4096003" y="45224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월별 구독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438F0-CFCB-FB45-B9BA-21055053D858}"/>
              </a:ext>
            </a:extLst>
          </p:cNvPr>
          <p:cNvSpPr txBox="1"/>
          <p:nvPr/>
        </p:nvSpPr>
        <p:spPr>
          <a:xfrm>
            <a:off x="6637836" y="452478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r>
              <a:rPr kumimoji="1" lang="ko-KR" altLang="en-US" dirty="0"/>
              <a:t>화 및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판매</a:t>
            </a:r>
          </a:p>
        </p:txBody>
      </p:sp>
    </p:spTree>
    <p:extLst>
      <p:ext uri="{BB962C8B-B14F-4D97-AF65-F5344CB8AC3E}">
        <p14:creationId xmlns:p14="http://schemas.microsoft.com/office/powerpoint/2010/main" val="913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07704" y="468197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C538E08-6B08-0647-B872-200430FAA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015741"/>
              </p:ext>
            </p:extLst>
          </p:nvPr>
        </p:nvGraphicFramePr>
        <p:xfrm>
          <a:off x="107504" y="1397000"/>
          <a:ext cx="8856984" cy="5111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D84E6D3-6E4A-D448-977C-EC9F09925D6A}"/>
              </a:ext>
            </a:extLst>
          </p:cNvPr>
          <p:cNvSpPr txBox="1"/>
          <p:nvPr/>
        </p:nvSpPr>
        <p:spPr>
          <a:xfrm>
            <a:off x="7590488" y="1460533"/>
            <a:ext cx="141256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2017</a:t>
            </a:r>
            <a:r>
              <a:rPr lang="ko-KR" altLang="en-US" sz="1100" b="1" dirty="0"/>
              <a:t>년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월</a:t>
            </a:r>
            <a:endParaRPr lang="en-US" altLang="ko-KR" sz="1100" b="1" dirty="0"/>
          </a:p>
          <a:p>
            <a:r>
              <a:rPr lang="ko-KR" altLang="en-US" sz="1100" b="1" dirty="0"/>
              <a:t>상명대학교</a:t>
            </a:r>
            <a:endParaRPr lang="en-US" altLang="ko-KR" sz="1100" b="1" dirty="0"/>
          </a:p>
          <a:p>
            <a:r>
              <a:rPr lang="ko-KR" altLang="en-US" sz="1100" b="1" dirty="0"/>
              <a:t>러시아어문학과 </a:t>
            </a:r>
            <a:endParaRPr lang="en-US" altLang="ko-KR" sz="1100" b="1" dirty="0"/>
          </a:p>
          <a:p>
            <a:r>
              <a:rPr lang="ko-KR" altLang="en-US" sz="1100" b="1" dirty="0"/>
              <a:t>학생 대상 설문조사</a:t>
            </a:r>
          </a:p>
          <a:p>
            <a:endParaRPr kumimoji="1"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66809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비즈니스 모델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CA65F10-5B5B-4A4D-9020-517DEC62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35" y="2589727"/>
            <a:ext cx="1678546" cy="1678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EAF98-3947-C546-8C97-72DBD03CC43B}"/>
              </a:ext>
            </a:extLst>
          </p:cNvPr>
          <p:cNvSpPr txBox="1"/>
          <p:nvPr/>
        </p:nvSpPr>
        <p:spPr>
          <a:xfrm>
            <a:off x="913460" y="4634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C70BE-E3D7-B941-A965-31C9DB656128}"/>
              </a:ext>
            </a:extLst>
          </p:cNvPr>
          <p:cNvSpPr txBox="1"/>
          <p:nvPr/>
        </p:nvSpPr>
        <p:spPr>
          <a:xfrm>
            <a:off x="1182883" y="445009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추천 횟수당 </a:t>
            </a:r>
            <a:r>
              <a:rPr kumimoji="1" lang="ko-KR" altLang="en-US" dirty="0" err="1"/>
              <a:t>과금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AE030-76D0-2D4D-A636-26E6A61C5D07}"/>
              </a:ext>
            </a:extLst>
          </p:cNvPr>
          <p:cNvSpPr txBox="1"/>
          <p:nvPr/>
        </p:nvSpPr>
        <p:spPr>
          <a:xfrm>
            <a:off x="3767306" y="3212976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</a:t>
            </a:r>
            <a:r>
              <a:rPr kumimoji="1" lang="en-US" altLang="ko-KR" dirty="0"/>
              <a:t>50</a:t>
            </a:r>
            <a:r>
              <a:rPr kumimoji="1" lang="ko-KR" altLang="en-US" dirty="0"/>
              <a:t>회 추천 까지는 무료로 제공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50</a:t>
            </a:r>
            <a:r>
              <a:rPr kumimoji="1" lang="ko-KR" altLang="en-US" dirty="0"/>
              <a:t>회 이후 </a:t>
            </a:r>
            <a:r>
              <a:rPr kumimoji="1" lang="en-US" altLang="ko-KR" dirty="0"/>
              <a:t>Query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[]</a:t>
            </a:r>
            <a:r>
              <a:rPr kumimoji="1" lang="ko-KR" altLang="en-US" dirty="0"/>
              <a:t> 원 </a:t>
            </a:r>
            <a:r>
              <a:rPr kumimoji="1" lang="ko-KR" altLang="en-US" dirty="0" err="1"/>
              <a:t>과금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2736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비즈니스 모델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A12B212-42FE-9640-A939-E1A3B115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58" y="2662049"/>
            <a:ext cx="1533901" cy="1533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BBBBF5-EF53-D147-B094-2FF30478B605}"/>
              </a:ext>
            </a:extLst>
          </p:cNvPr>
          <p:cNvSpPr txBox="1"/>
          <p:nvPr/>
        </p:nvSpPr>
        <p:spPr>
          <a:xfrm>
            <a:off x="1338933" y="44704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월별 구독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BDAD3-5075-7C4B-9C57-2280C4ADBF98}"/>
              </a:ext>
            </a:extLst>
          </p:cNvPr>
          <p:cNvSpPr txBox="1"/>
          <p:nvPr/>
        </p:nvSpPr>
        <p:spPr>
          <a:xfrm>
            <a:off x="3085937" y="2828834"/>
            <a:ext cx="4806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첫 달은 무료로 제공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달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월 </a:t>
            </a:r>
            <a:r>
              <a:rPr kumimoji="1" lang="en-US" altLang="ko-KR" dirty="0"/>
              <a:t>5000</a:t>
            </a:r>
            <a:r>
              <a:rPr kumimoji="1" lang="ko-KR" altLang="en-US" dirty="0"/>
              <a:t>원에 서비스 제공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월별 구독 형태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월 </a:t>
            </a:r>
            <a:r>
              <a:rPr kumimoji="1" lang="en-US" altLang="ko-KR" dirty="0"/>
              <a:t>5000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r>
              <a:rPr kumimoji="1" lang="ko-KR" altLang="en-US" dirty="0"/>
              <a:t>연별 구독 형태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 </a:t>
            </a:r>
            <a:r>
              <a:rPr kumimoji="1" lang="en-US" altLang="ko-KR" dirty="0"/>
              <a:t>50000</a:t>
            </a:r>
            <a:r>
              <a:rPr kumimoji="1" lang="ko-KR" altLang="en-US" dirty="0"/>
              <a:t>원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제공 예정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294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비즈니스 모델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AE4C519-F4BC-7845-BCE5-05D4BE45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92896"/>
            <a:ext cx="1612900" cy="1612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1438F0-CFCB-FB45-B9BA-21055053D858}"/>
              </a:ext>
            </a:extLst>
          </p:cNvPr>
          <p:cNvSpPr txBox="1"/>
          <p:nvPr/>
        </p:nvSpPr>
        <p:spPr>
          <a:xfrm>
            <a:off x="487597" y="44118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r>
              <a:rPr kumimoji="1" lang="ko-KR" altLang="en-US" dirty="0"/>
              <a:t>화 및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판매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F92B8-EB49-7C46-B632-25D191188882}"/>
              </a:ext>
            </a:extLst>
          </p:cNvPr>
          <p:cNvSpPr txBox="1"/>
          <p:nvPr/>
        </p:nvSpPr>
        <p:spPr>
          <a:xfrm>
            <a:off x="2429481" y="3173645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논문 작성 프로그램들에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형태로 제공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 이용료는 구매 대상 업체와 협의 하여 제공할 예정이다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926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524" y="85168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성장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3" y="3167390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성장 방안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25667-AE74-274B-852B-E0079BADC0C9}"/>
              </a:ext>
            </a:extLst>
          </p:cNvPr>
          <p:cNvSpPr/>
          <p:nvPr/>
        </p:nvSpPr>
        <p:spPr>
          <a:xfrm>
            <a:off x="2987824" y="3617142"/>
            <a:ext cx="3312368" cy="73468"/>
          </a:xfrm>
          <a:prstGeom prst="rect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3333"/>
                </a:solidFill>
              </a:ln>
            </a:endParaRPr>
          </a:p>
        </p:txBody>
      </p:sp>
      <p:sp>
        <p:nvSpPr>
          <p:cNvPr id="11" name="텍스트상자 2">
            <a:extLst>
              <a:ext uri="{FF2B5EF4-FFF2-40B4-BE49-F238E27FC236}">
                <a16:creationId xmlns:a16="http://schemas.microsoft.com/office/drawing/2014/main" id="{76B5A99E-84A9-46D0-AE14-79CED30FDFD6}"/>
              </a:ext>
            </a:extLst>
          </p:cNvPr>
          <p:cNvSpPr txBox="1"/>
          <p:nvPr/>
        </p:nvSpPr>
        <p:spPr>
          <a:xfrm>
            <a:off x="4062073" y="369061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 Cat</a:t>
            </a:r>
          </a:p>
        </p:txBody>
      </p:sp>
    </p:spTree>
    <p:extLst>
      <p:ext uri="{BB962C8B-B14F-4D97-AF65-F5344CB8AC3E}">
        <p14:creationId xmlns:p14="http://schemas.microsoft.com/office/powerpoint/2010/main" val="131457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28" y="8367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성장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6C1C8-7D84-4819-B90F-69E3DF280B9F}"/>
              </a:ext>
            </a:extLst>
          </p:cNvPr>
          <p:cNvGrpSpPr/>
          <p:nvPr/>
        </p:nvGrpSpPr>
        <p:grpSpPr>
          <a:xfrm>
            <a:off x="1899856" y="349184"/>
            <a:ext cx="6057564" cy="523220"/>
            <a:chOff x="3085277" y="2090897"/>
            <a:chExt cx="694120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8C1926-26BD-4FBD-8D7C-4BA37AC6EA72}"/>
                </a:ext>
              </a:extLst>
            </p:cNvPr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성장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EAF9C3-7152-4893-BC16-3C563B0FF594}"/>
                </a:ext>
              </a:extLst>
            </p:cNvPr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B92F5A9-7345-0B4E-9D5E-7CE60873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50" y="1466314"/>
            <a:ext cx="1497235" cy="15038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6490B9-A17D-C342-8BD1-1350C06F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89" y="3227670"/>
            <a:ext cx="1365250" cy="1365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3539FE-FCCD-D745-BE96-CA8BA516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30" y="4870129"/>
            <a:ext cx="1512168" cy="15121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F15EE-7BCC-B749-9893-FF7F5711AC71}"/>
              </a:ext>
            </a:extLst>
          </p:cNvPr>
          <p:cNvSpPr/>
          <p:nvPr/>
        </p:nvSpPr>
        <p:spPr>
          <a:xfrm>
            <a:off x="2771800" y="1895078"/>
            <a:ext cx="5185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" pitchFamily="2" charset="0"/>
              </a:rPr>
              <a:t>대학교 포탈 사이트에 제품 소개 글을 지속적으로 작성하여 홍보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D4FA62-A4E8-6849-901B-1E63C92A7B50}"/>
              </a:ext>
            </a:extLst>
          </p:cNvPr>
          <p:cNvSpPr/>
          <p:nvPr/>
        </p:nvSpPr>
        <p:spPr>
          <a:xfrm>
            <a:off x="2804236" y="3595256"/>
            <a:ext cx="5282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elvetica" pitchFamily="2" charset="0"/>
              </a:rPr>
              <a:t>논문 인쇄 업체에 오프라인 포스터 및 홍보물 배치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E4C36-7150-8745-8FD1-F116660E797B}"/>
              </a:ext>
            </a:extLst>
          </p:cNvPr>
          <p:cNvSpPr txBox="1"/>
          <p:nvPr/>
        </p:nvSpPr>
        <p:spPr>
          <a:xfrm>
            <a:off x="2915816" y="5373216"/>
            <a:ext cx="534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사용시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무료로 서비스 제공으로 사용자 확보</a:t>
            </a:r>
          </a:p>
        </p:txBody>
      </p:sp>
    </p:spTree>
    <p:extLst>
      <p:ext uri="{BB962C8B-B14F-4D97-AF65-F5344CB8AC3E}">
        <p14:creationId xmlns:p14="http://schemas.microsoft.com/office/powerpoint/2010/main" val="24617467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데모 시연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3" y="3167390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데모 시연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25667-AE74-274B-852B-E0079BADC0C9}"/>
              </a:ext>
            </a:extLst>
          </p:cNvPr>
          <p:cNvSpPr/>
          <p:nvPr/>
        </p:nvSpPr>
        <p:spPr>
          <a:xfrm>
            <a:off x="2987824" y="3617142"/>
            <a:ext cx="3312368" cy="73468"/>
          </a:xfrm>
          <a:prstGeom prst="rect">
            <a:avLst/>
          </a:prstGeom>
          <a:solidFill>
            <a:srgbClr val="3CC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3333"/>
                </a:solidFill>
              </a:ln>
            </a:endParaRPr>
          </a:p>
        </p:txBody>
      </p:sp>
      <p:sp>
        <p:nvSpPr>
          <p:cNvPr id="11" name="텍스트상자 2">
            <a:extLst>
              <a:ext uri="{FF2B5EF4-FFF2-40B4-BE49-F238E27FC236}">
                <a16:creationId xmlns:a16="http://schemas.microsoft.com/office/drawing/2014/main" id="{76B5A99E-84A9-46D0-AE14-79CED30FDFD6}"/>
              </a:ext>
            </a:extLst>
          </p:cNvPr>
          <p:cNvSpPr txBox="1"/>
          <p:nvPr/>
        </p:nvSpPr>
        <p:spPr>
          <a:xfrm>
            <a:off x="4062073" y="369061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 Cat</a:t>
            </a:r>
          </a:p>
        </p:txBody>
      </p:sp>
    </p:spTree>
    <p:extLst>
      <p:ext uri="{BB962C8B-B14F-4D97-AF65-F5344CB8AC3E}">
        <p14:creationId xmlns:p14="http://schemas.microsoft.com/office/powerpoint/2010/main" val="42160849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4829" y="3105835"/>
            <a:ext cx="685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Question &amp; Answer</a:t>
            </a:r>
          </a:p>
        </p:txBody>
      </p:sp>
    </p:spTree>
    <p:extLst>
      <p:ext uri="{BB962C8B-B14F-4D97-AF65-F5344CB8AC3E}">
        <p14:creationId xmlns:p14="http://schemas.microsoft.com/office/powerpoint/2010/main" val="1198619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4197" y="3643561"/>
            <a:ext cx="2804029" cy="7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82673" y="2398309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12070" y="2849299"/>
            <a:ext cx="6328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odo B" panose="02000503000000020004" pitchFamily="2" charset="-127"/>
                <a:ea typeface="Godo B" panose="02000503000000020004" pitchFamily="2" charset="-127"/>
              </a:rPr>
              <a:t>THANK YOU!</a:t>
            </a:r>
            <a:endParaRPr lang="ko-KR" altLang="en-US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odo B" panose="02000503000000020004" pitchFamily="2" charset="-127"/>
              <a:ea typeface="Godo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34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94846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C538E08-6B08-0647-B872-200430FAA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998907"/>
              </p:ext>
            </p:extLst>
          </p:nvPr>
        </p:nvGraphicFramePr>
        <p:xfrm>
          <a:off x="107504" y="1397000"/>
          <a:ext cx="8856984" cy="5111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3DC324F-8DE8-F24E-A6D9-646A64CB4D56}"/>
              </a:ext>
            </a:extLst>
          </p:cNvPr>
          <p:cNvSpPr txBox="1"/>
          <p:nvPr/>
        </p:nvSpPr>
        <p:spPr>
          <a:xfrm>
            <a:off x="7590488" y="1460533"/>
            <a:ext cx="141256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2017</a:t>
            </a:r>
            <a:r>
              <a:rPr lang="ko-KR" altLang="en-US" sz="1100" b="1" dirty="0"/>
              <a:t>년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월</a:t>
            </a:r>
            <a:endParaRPr lang="en-US" altLang="ko-KR" sz="1100" b="1" dirty="0"/>
          </a:p>
          <a:p>
            <a:r>
              <a:rPr lang="ko-KR" altLang="en-US" sz="1100" b="1" dirty="0"/>
              <a:t>상명대학교</a:t>
            </a:r>
            <a:endParaRPr lang="en-US" altLang="ko-KR" sz="1100" b="1" dirty="0"/>
          </a:p>
          <a:p>
            <a:r>
              <a:rPr lang="ko-KR" altLang="en-US" sz="1100" b="1" dirty="0"/>
              <a:t>러시아어문학과 </a:t>
            </a:r>
            <a:endParaRPr lang="en-US" altLang="ko-KR" sz="1100" b="1" dirty="0"/>
          </a:p>
          <a:p>
            <a:r>
              <a:rPr lang="ko-KR" altLang="en-US" sz="1100" b="1" dirty="0"/>
              <a:t>학생 대상 설문조사</a:t>
            </a:r>
          </a:p>
          <a:p>
            <a:endParaRPr kumimoji="1"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0283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0"/>
            <a:ext cx="1224136" cy="1175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34821" y="168202"/>
            <a:ext cx="401549" cy="30847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3528" y="4046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83671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99525" y="494846"/>
            <a:ext cx="6057564" cy="523220"/>
            <a:chOff x="3085277" y="2090897"/>
            <a:chExt cx="6941201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3172134" y="2090897"/>
              <a:ext cx="68543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제안 배경 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–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서비스 대상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85277" y="2195142"/>
              <a:ext cx="70572" cy="3147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B742015-F37A-9B47-93F7-7DCD09BC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7" y="2321846"/>
            <a:ext cx="1912622" cy="19126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31E97C-2E28-A04D-A4F8-067BB792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73" y="2321846"/>
            <a:ext cx="1912622" cy="19126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7096F6-69A2-6141-9C20-6978E0965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64" y="2337860"/>
            <a:ext cx="1912622" cy="19126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3667FA-95F5-F445-A591-A60B1FCE7558}"/>
              </a:ext>
            </a:extLst>
          </p:cNvPr>
          <p:cNvSpPr txBox="1"/>
          <p:nvPr/>
        </p:nvSpPr>
        <p:spPr>
          <a:xfrm>
            <a:off x="780636" y="43556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직장인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EA2DC3-76A0-8C4E-88BD-83974ECDDB6E}"/>
              </a:ext>
            </a:extLst>
          </p:cNvPr>
          <p:cNvSpPr txBox="1"/>
          <p:nvPr/>
        </p:nvSpPr>
        <p:spPr>
          <a:xfrm>
            <a:off x="4007303" y="42697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교수님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CA668-B2AD-FA43-AF59-64EC89E592F2}"/>
              </a:ext>
            </a:extLst>
          </p:cNvPr>
          <p:cNvSpPr txBox="1"/>
          <p:nvPr/>
        </p:nvSpPr>
        <p:spPr>
          <a:xfrm>
            <a:off x="7047479" y="41674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대학생</a:t>
            </a:r>
            <a:endParaRPr kumimoji="1"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ADA843-7CC3-7D45-8F40-11A715696F70}"/>
              </a:ext>
            </a:extLst>
          </p:cNvPr>
          <p:cNvSpPr/>
          <p:nvPr/>
        </p:nvSpPr>
        <p:spPr>
          <a:xfrm>
            <a:off x="2987824" y="2043513"/>
            <a:ext cx="2880320" cy="2770974"/>
          </a:xfrm>
          <a:prstGeom prst="ellipse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2E095E9-4C32-F14E-8273-C2771E106AB6}"/>
              </a:ext>
            </a:extLst>
          </p:cNvPr>
          <p:cNvSpPr/>
          <p:nvPr/>
        </p:nvSpPr>
        <p:spPr>
          <a:xfrm>
            <a:off x="6084315" y="2052134"/>
            <a:ext cx="2880320" cy="2770974"/>
          </a:xfrm>
          <a:prstGeom prst="ellipse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08BF056-4EE4-9B46-A8F2-440363F0AB2F}"/>
              </a:ext>
            </a:extLst>
          </p:cNvPr>
          <p:cNvCxnSpPr/>
          <p:nvPr/>
        </p:nvCxnSpPr>
        <p:spPr>
          <a:xfrm>
            <a:off x="2555776" y="1175266"/>
            <a:ext cx="0" cy="4846022"/>
          </a:xfrm>
          <a:prstGeom prst="line">
            <a:avLst/>
          </a:prstGeom>
          <a:ln w="31750">
            <a:solidFill>
              <a:srgbClr val="F796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88C9FF4-628A-4A4A-9166-55FA064DB761}"/>
              </a:ext>
            </a:extLst>
          </p:cNvPr>
          <p:cNvSpPr txBox="1"/>
          <p:nvPr/>
        </p:nvSpPr>
        <p:spPr>
          <a:xfrm>
            <a:off x="1285209" y="52697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보고서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13A281-8CAB-524C-A59D-DE1CBB33F2AD}"/>
              </a:ext>
            </a:extLst>
          </p:cNvPr>
          <p:cNvSpPr txBox="1"/>
          <p:nvPr/>
        </p:nvSpPr>
        <p:spPr>
          <a:xfrm>
            <a:off x="-14647" y="5259098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 종류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B83587-C9B3-9D4B-A896-150ED6EB0DA2}"/>
              </a:ext>
            </a:extLst>
          </p:cNvPr>
          <p:cNvSpPr txBox="1"/>
          <p:nvPr/>
        </p:nvSpPr>
        <p:spPr>
          <a:xfrm>
            <a:off x="4073015" y="52684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논문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2E8ABC-983D-534E-BDD5-8C5C29371913}"/>
              </a:ext>
            </a:extLst>
          </p:cNvPr>
          <p:cNvSpPr txBox="1"/>
          <p:nvPr/>
        </p:nvSpPr>
        <p:spPr>
          <a:xfrm>
            <a:off x="5761149" y="525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78ACA2-D0C1-8B43-B1F1-043761E9C2DD}"/>
              </a:ext>
            </a:extLst>
          </p:cNvPr>
          <p:cNvSpPr txBox="1"/>
          <p:nvPr/>
        </p:nvSpPr>
        <p:spPr>
          <a:xfrm>
            <a:off x="7278311" y="525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시험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4E35F7C-8350-2841-A679-C8B1169C9B6C}"/>
              </a:ext>
            </a:extLst>
          </p:cNvPr>
          <p:cNvCxnSpPr>
            <a:cxnSpLocks/>
          </p:cNvCxnSpPr>
          <p:nvPr/>
        </p:nvCxnSpPr>
        <p:spPr>
          <a:xfrm flipH="1">
            <a:off x="47210" y="5085184"/>
            <a:ext cx="8917425" cy="0"/>
          </a:xfrm>
          <a:prstGeom prst="line">
            <a:avLst/>
          </a:prstGeom>
          <a:ln w="31750">
            <a:solidFill>
              <a:srgbClr val="F796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70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13064</TotalTime>
  <Words>3070</Words>
  <Application>Microsoft Macintosh PowerPoint</Application>
  <PresentationFormat>화면 슬라이드 쇼(4:3)</PresentationFormat>
  <Paragraphs>667</Paragraphs>
  <Slides>77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8" baseType="lpstr">
      <vt:lpstr>Godo M</vt:lpstr>
      <vt:lpstr>Cambria Math</vt:lpstr>
      <vt:lpstr>Apple SD Gothic Neo</vt:lpstr>
      <vt:lpstr>Godo B</vt:lpstr>
      <vt:lpstr>Tinos</vt:lpstr>
      <vt:lpstr>Arial</vt:lpstr>
      <vt:lpstr>맑은 고딕</vt:lpstr>
      <vt:lpstr>Apple SD Gothic Neo Medium</vt:lpstr>
      <vt:lpstr>Helvetica</vt:lpstr>
      <vt:lpstr>Apple SD Gothic Neo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최 연웅</cp:lastModifiedBy>
  <cp:revision>863</cp:revision>
  <cp:lastPrinted>2018-11-15T18:11:30Z</cp:lastPrinted>
  <dcterms:created xsi:type="dcterms:W3CDTF">2006-10-05T04:04:58Z</dcterms:created>
  <dcterms:modified xsi:type="dcterms:W3CDTF">2018-11-15T18:11:43Z</dcterms:modified>
  <cp:contentStatus/>
</cp:coreProperties>
</file>